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5" r:id="rId4"/>
    <p:sldId id="290" r:id="rId5"/>
    <p:sldId id="283" r:id="rId6"/>
    <p:sldId id="263" r:id="rId7"/>
    <p:sldId id="293" r:id="rId8"/>
    <p:sldId id="294" r:id="rId9"/>
    <p:sldId id="274" r:id="rId10"/>
    <p:sldId id="259" r:id="rId11"/>
    <p:sldId id="270" r:id="rId12"/>
    <p:sldId id="300" r:id="rId13"/>
    <p:sldId id="260" r:id="rId14"/>
    <p:sldId id="269" r:id="rId15"/>
    <p:sldId id="276" r:id="rId16"/>
    <p:sldId id="282" r:id="rId17"/>
    <p:sldId id="275" r:id="rId18"/>
    <p:sldId id="295" r:id="rId19"/>
    <p:sldId id="309" r:id="rId20"/>
    <p:sldId id="297" r:id="rId21"/>
    <p:sldId id="302" r:id="rId22"/>
    <p:sldId id="303" r:id="rId23"/>
    <p:sldId id="296" r:id="rId24"/>
    <p:sldId id="262" r:id="rId25"/>
    <p:sldId id="265" r:id="rId26"/>
    <p:sldId id="305" r:id="rId27"/>
    <p:sldId id="306" r:id="rId28"/>
    <p:sldId id="264" r:id="rId29"/>
    <p:sldId id="268" r:id="rId30"/>
    <p:sldId id="267" r:id="rId31"/>
    <p:sldId id="301" r:id="rId32"/>
    <p:sldId id="273" r:id="rId33"/>
    <p:sldId id="298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FA5E8-04D6-A8FA-8F0F-D664C127A785}" v="375" dt="2025-08-15T19:50:15.140"/>
    <p1510:client id="{9024221F-A601-E91F-C8EB-32F1ECCC55C6}" v="182" dt="2025-08-16T09:39:06.782"/>
    <p1510:client id="{C5AF8AA0-4092-FFC2-B7FE-6FA9C1A826F9}" v="3" dt="2025-08-15T11:08:09.909"/>
    <p1510:client id="{F60030E2-4B9E-D912-1230-97F5BBD10635}" v="11" dt="2025-08-15T19:18:44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61490-0E8B-644D-8D6F-07FD60935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8BC33-5051-4F47-9BDC-B6BF899F9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0B59F-B68B-F44C-8E5A-5E36736389EC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F1AE-0268-9D47-9C57-E38840087F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A12-556D-4040-BD94-D45B66FF4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9D23-156F-764B-89C5-48BBF25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197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39DE-44BD-9F4B-B4BB-A575182E7BAB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C0C2-B960-6944-9880-3960BE98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65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F9CF5A-D21C-4764-BB77-13406E404CC4}"/>
              </a:ext>
            </a:extLst>
          </p:cNvPr>
          <p:cNvSpPr/>
          <p:nvPr userDrawn="1"/>
        </p:nvSpPr>
        <p:spPr>
          <a:xfrm>
            <a:off x="2334409" y="5862918"/>
            <a:ext cx="1602890" cy="451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9DC2A-0A86-AC42-B596-6044546DBD64}"/>
              </a:ext>
            </a:extLst>
          </p:cNvPr>
          <p:cNvSpPr txBox="1"/>
          <p:nvPr userDrawn="1"/>
        </p:nvSpPr>
        <p:spPr>
          <a:xfrm>
            <a:off x="11625944" y="638351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E81201-A5F3-B248-8E6A-3DAD79E0A584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74B976-95EC-46B9-A72A-572617394883}"/>
              </a:ext>
            </a:extLst>
          </p:cNvPr>
          <p:cNvSpPr/>
          <p:nvPr userDrawn="1"/>
        </p:nvSpPr>
        <p:spPr>
          <a:xfrm>
            <a:off x="8659906" y="6492875"/>
            <a:ext cx="1000461" cy="259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45/3734921.3734934" TargetMode="External"/><Relationship Id="rId3" Type="http://schemas.openxmlformats.org/officeDocument/2006/relationships/hyperlink" Target="https://github.com/huggingface/transformers" TargetMode="External"/><Relationship Id="rId7" Type="http://schemas.openxmlformats.org/officeDocument/2006/relationships/hyperlink" Target="https://doi.org/10.1016/j.array.2022.100157" TargetMode="External"/><Relationship Id="rId2" Type="http://schemas.openxmlformats.org/officeDocument/2006/relationships/hyperlink" Target="http://arxiv.org/abs/2005.005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ACCESS.2022.3152828" TargetMode="External"/><Relationship Id="rId5" Type="http://schemas.openxmlformats.org/officeDocument/2006/relationships/hyperlink" Target="https://doi.org/10.1145/3711129.3711142" TargetMode="External"/><Relationship Id="rId4" Type="http://schemas.openxmlformats.org/officeDocument/2006/relationships/hyperlink" Target="https://doi.org/10.32604/cmc.2022.021671" TargetMode="External"/><Relationship Id="rId9" Type="http://schemas.openxmlformats.org/officeDocument/2006/relationships/hyperlink" Target="http://arxiv.org/abs/1408.5882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uturense.com/Uni-Blog/F1-Score-Machine-Learning" TargetMode="External"/><Relationship Id="rId3" Type="http://schemas.openxmlformats.org/officeDocument/2006/relationships/hyperlink" Target="https://github.com/google-research/google-research/tree/master/goemotions" TargetMode="External"/><Relationship Id="rId7" Type="http://schemas.openxmlformats.org/officeDocument/2006/relationships/hyperlink" Target="https://www.tensorflow.org/guide/migrate/migrating_estimator" TargetMode="External"/><Relationship Id="rId2" Type="http://schemas.openxmlformats.org/officeDocument/2006/relationships/hyperlink" Target="https://www.kaggle.com/datasets/debarshichanda/goemo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tutorials/estimator/keras_model_to_estimator" TargetMode="External"/><Relationship Id="rId11" Type="http://schemas.openxmlformats.org/officeDocument/2006/relationships/hyperlink" Target="https://www.getfocal.co/post/top-7-metrics-to-evaluate-sentiment-analysis-models" TargetMode="External"/><Relationship Id="rId5" Type="http://schemas.openxmlformats.org/officeDocument/2006/relationships/hyperlink" Target="https://huggingface.co/docs/transformers/en/model_doc/distilbert" TargetMode="External"/><Relationship Id="rId10" Type="http://schemas.openxmlformats.org/officeDocument/2006/relationships/hyperlink" Target="https://neurohive.io/en/datasets/go-emotions-google-ai-dataset-for-sentiment-analysis/#:~:text=31%20October%202021,as%20improve%20customer%20support%20services" TargetMode="External"/><Relationship Id="rId4" Type="http://schemas.openxmlformats.org/officeDocument/2006/relationships/hyperlink" Target="https://github.com/delldu/TextCNN" TargetMode="External"/><Relationship Id="rId9" Type="http://schemas.openxmlformats.org/officeDocument/2006/relationships/hyperlink" Target="https://www.evidentlyai.com/classification-metrics/accuracy-precision-recal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datasets/go-emotions-google-ai-dataset-for-sentiment-analysis/#:~:text=31%20October%202021,as%20improve%20customer%20support%20servic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datasets/go-emotions-google-ai-dataset-for-sentiment-analysis/#:~:text=31%20October%202021,as%20improve%20customer%20support%20servic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535ABB-C067-3840-ABD6-79A97461C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e-Latn-001"/>
              <a:t>Manas Ranjan Sahoo </a:t>
            </a:r>
            <a:endParaRPr lang="en-US"/>
          </a:p>
          <a:p>
            <a:r>
              <a:rPr lang="ie-Latn-001"/>
              <a:t>Chelsea Salyards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e-Latn-001"/>
              <a:t>Understanding Human Emotions: The DistilBERT-CNN Way</a:t>
            </a:r>
            <a:endParaRPr lang="en-US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1524000" y="4568419"/>
            <a:ext cx="5444359" cy="6688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Deep Learning </a:t>
            </a:r>
            <a:r>
              <a:rPr lang="en-US" sz="1800"/>
              <a:t>(</a:t>
            </a:r>
            <a:r>
              <a:rPr lang="ie-Latn-001" sz="1800"/>
              <a:t>Summer Semester, 2025</a:t>
            </a:r>
            <a:r>
              <a:rPr lang="en-US" sz="1800"/>
              <a:t>)</a:t>
            </a:r>
          </a:p>
          <a:p>
            <a:r>
              <a:rPr lang="en-US" sz="1800"/>
              <a:t>       </a:t>
            </a:r>
            <a:r>
              <a:rPr lang="ie-Latn-001" sz="1800"/>
              <a:t>Dr. Youakim Badr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9959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F826-9152-A345-9423-B2B2C1F8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solutions / 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85F2-38EC-F445-AEAA-FB200B15D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Kian Long Tan, Chin Poo Lee, Kalaiarasi Sonai Muthu </a:t>
            </a:r>
            <a:r>
              <a:rPr lang="en-US" sz="2400" err="1">
                <a:solidFill>
                  <a:srgbClr val="000000"/>
                </a:solidFill>
                <a:latin typeface="Franklin Gothic Book"/>
                <a:cs typeface="Times New Roman"/>
              </a:rPr>
              <a:t>Anbananthen</a:t>
            </a:r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, and Kian Ming Lim. "</a:t>
            </a:r>
            <a:r>
              <a:rPr lang="en-US" sz="2400" err="1">
                <a:solidFill>
                  <a:srgbClr val="000000"/>
                </a:solidFill>
                <a:latin typeface="Franklin Gothic Book"/>
                <a:cs typeface="Times New Roman"/>
              </a:rPr>
              <a:t>RoBERTa</a:t>
            </a:r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-LSTM: A Hybrid Model for Sentiment Analysis With Transformer and Recurrent Neural Network"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  <a:cs typeface="Times New Roman"/>
              </a:rPr>
              <a:t>Involves using a different type of BERT hybrid architecture – using LSTM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Uses </a:t>
            </a:r>
            <a:r>
              <a:rPr lang="en-US" sz="2000" err="1">
                <a:solidFill>
                  <a:srgbClr val="000000"/>
                </a:solidFill>
                <a:latin typeface="Franklin Gothic Book"/>
                <a:cs typeface="Times New Roman"/>
              </a:rPr>
              <a:t>RoBERTa</a:t>
            </a: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 BERT variant, an improved BERT model that is more effective than original, but very large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Methodology with LSTM did prove effective, which shows potential avenues for improvement on machines with greater resources/more time to train</a:t>
            </a:r>
          </a:p>
          <a:p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Kokab, et al. "Transformer-based deep learning models for the sentiment analysis of social media data"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Another alternative hybrid architecture using BERT; uses BERT and  CBRNN</a:t>
            </a:r>
            <a:endParaRPr lang="en-US" sz="2000">
              <a:solidFill>
                <a:srgbClr val="FF0000"/>
              </a:solidFill>
              <a:latin typeface="Franklin Gothic Book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Describes the advantages of such an architecture and strengths/weaknesses of others</a:t>
            </a:r>
            <a:endParaRPr lang="en-US" sz="2000">
              <a:solidFill>
                <a:srgbClr val="000000"/>
              </a:solidFill>
              <a:cs typeface="Times New Roman"/>
            </a:endParaRPr>
          </a:p>
          <a:p>
            <a:endParaRPr lang="en-US">
              <a:solidFill>
                <a:srgbClr val="00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38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43FD-DF7A-0143-BBB6-F8CCF4F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6B41-3CDA-8442-9F9C-691146145C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Compatibility issues with outdated APIs (</a:t>
            </a:r>
            <a:r>
              <a:rPr lang="en-US" err="1">
                <a:latin typeface="Franklin Gothic Book"/>
              </a:rPr>
              <a:t>Tensorflow</a:t>
            </a:r>
            <a:r>
              <a:rPr lang="en-US">
                <a:latin typeface="Franklin Gothic Book"/>
              </a:rPr>
              <a:t> 1 and Estimators) in original </a:t>
            </a:r>
            <a:r>
              <a:rPr lang="en-US" err="1">
                <a:latin typeface="Franklin Gothic Book"/>
              </a:rPr>
              <a:t>GoEmotions</a:t>
            </a:r>
            <a:r>
              <a:rPr lang="en-US">
                <a:latin typeface="Franklin Gothic Book"/>
              </a:rPr>
              <a:t>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Refactored code to </a:t>
            </a:r>
            <a:r>
              <a:rPr lang="en-US" err="1">
                <a:latin typeface="Franklin Gothic Book"/>
              </a:rPr>
              <a:t>Tensorflow</a:t>
            </a:r>
            <a:r>
              <a:rPr lang="en-US">
                <a:latin typeface="Franklin Gothic Book"/>
              </a:rPr>
              <a:t> 2 and </a:t>
            </a:r>
            <a:r>
              <a:rPr lang="en-US" err="1">
                <a:latin typeface="Franklin Gothic Book"/>
              </a:rPr>
              <a:t>Keras</a:t>
            </a:r>
            <a:endParaRPr lang="en-US">
              <a:latin typeface="Franklin Gothic Book"/>
            </a:endParaRPr>
          </a:p>
          <a:p>
            <a:r>
              <a:rPr lang="en-US">
                <a:latin typeface="Franklin Gothic Book"/>
              </a:rPr>
              <a:t>Compatibility issues with </a:t>
            </a:r>
            <a:r>
              <a:rPr lang="en-US" err="1">
                <a:latin typeface="Franklin Gothic Book"/>
              </a:rPr>
              <a:t>TextCNN</a:t>
            </a:r>
            <a:r>
              <a:rPr lang="en-US">
                <a:latin typeface="Franklin Gothic Book"/>
              </a:rPr>
              <a:t> project (written in </a:t>
            </a:r>
            <a:r>
              <a:rPr lang="en-US" err="1">
                <a:latin typeface="Franklin Gothic Book"/>
              </a:rPr>
              <a:t>PyTorch</a:t>
            </a:r>
            <a:r>
              <a:rPr lang="en-US">
                <a:latin typeface="Franklin Gothic Book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Refactored code to </a:t>
            </a:r>
            <a:r>
              <a:rPr lang="en-US" err="1">
                <a:latin typeface="Franklin Gothic Book"/>
              </a:rPr>
              <a:t>Tensorflow</a:t>
            </a:r>
            <a:r>
              <a:rPr lang="en-US">
                <a:latin typeface="Franklin Gothic Book"/>
              </a:rPr>
              <a:t>/</a:t>
            </a:r>
            <a:r>
              <a:rPr lang="en-US" err="1">
                <a:latin typeface="Franklin Gothic Book"/>
              </a:rPr>
              <a:t>Keras</a:t>
            </a:r>
            <a:endParaRPr lang="en-US">
              <a:latin typeface="Franklin Gothic Book"/>
            </a:endParaRPr>
          </a:p>
          <a:p>
            <a:r>
              <a:rPr lang="en-US" err="1">
                <a:latin typeface="Franklin Gothic Book"/>
                <a:ea typeface="Calibri"/>
                <a:cs typeface="Calibri"/>
              </a:rPr>
              <a:t>HuggingFace</a:t>
            </a:r>
            <a:r>
              <a:rPr lang="en-US">
                <a:latin typeface="Franklin Gothic Book"/>
                <a:ea typeface="Calibri"/>
                <a:cs typeface="Calibri"/>
              </a:rPr>
              <a:t> updates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latin typeface="Franklin Gothic Book"/>
                <a:ea typeface="Calibri"/>
                <a:cs typeface="Calibri"/>
              </a:rPr>
              <a:t>HuggingFace</a:t>
            </a:r>
            <a:r>
              <a:rPr lang="en-US">
                <a:latin typeface="Franklin Gothic Book"/>
                <a:ea typeface="Calibri"/>
                <a:cs typeface="Calibri"/>
              </a:rPr>
              <a:t> very recently updated their model weight format which broke our code late in our development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/>
                <a:cs typeface="Calibri"/>
              </a:rPr>
              <a:t>Unexpected complication after we thought our code was essentially finalized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/>
                <a:cs typeface="Calibri"/>
              </a:rPr>
              <a:t>Needed to pull newly released version of </a:t>
            </a:r>
            <a:r>
              <a:rPr lang="en-US" err="1">
                <a:latin typeface="Franklin Gothic Book"/>
                <a:ea typeface="Calibri"/>
                <a:cs typeface="Calibri"/>
              </a:rPr>
              <a:t>safetensors</a:t>
            </a:r>
            <a:r>
              <a:rPr lang="en-US">
                <a:latin typeface="Franklin Gothic Book"/>
                <a:ea typeface="Calibri"/>
                <a:cs typeface="Calibri"/>
              </a:rPr>
              <a:t> to resolve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/>
                <a:cs typeface="Calibri"/>
              </a:rPr>
              <a:t>Needed to alter code to download/store pretrained </a:t>
            </a:r>
            <a:r>
              <a:rPr lang="en-US" err="1">
                <a:latin typeface="Franklin Gothic Book"/>
                <a:ea typeface="Calibri"/>
                <a:cs typeface="Calibri"/>
              </a:rPr>
              <a:t>DistilBERT</a:t>
            </a:r>
            <a:r>
              <a:rPr lang="en-US">
                <a:latin typeface="Franklin Gothic Book"/>
                <a:ea typeface="Calibri"/>
                <a:cs typeface="Calibri"/>
              </a:rPr>
              <a:t> model instead of redownloading it every time to mitigate this from happening again</a:t>
            </a:r>
          </a:p>
        </p:txBody>
      </p:sp>
    </p:spTree>
    <p:extLst>
      <p:ext uri="{BB962C8B-B14F-4D97-AF65-F5344CB8AC3E}">
        <p14:creationId xmlns:p14="http://schemas.microsoft.com/office/powerpoint/2010/main" val="229601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767A2-C2DD-A1A1-9780-F61687BCB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4E08-3BC2-B8FC-9209-4D49B231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BCEC-7AAB-54D0-461B-6EEFD849A7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latin typeface="Franklin Gothic Book"/>
              <a:ea typeface="Calibri"/>
              <a:cs typeface="Calibri"/>
            </a:endParaRPr>
          </a:p>
          <a:p>
            <a:r>
              <a:rPr lang="en-US">
                <a:latin typeface="Franklin Gothic Book"/>
                <a:ea typeface="Calibri"/>
                <a:cs typeface="Calibri"/>
              </a:rPr>
              <a:t>System limitations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Intended to resolve by just migrating to smaller BERT model: </a:t>
            </a:r>
            <a:r>
              <a:rPr lang="en-US" err="1">
                <a:latin typeface="Franklin Gothic Book"/>
                <a:ea typeface="Calibri"/>
                <a:cs typeface="Calibri"/>
              </a:rPr>
              <a:t>DistilBERT</a:t>
            </a:r>
            <a:r>
              <a:rPr lang="en-US">
                <a:latin typeface="Franklin Gothic Book"/>
                <a:ea typeface="Calibri"/>
                <a:cs typeface="Calibri"/>
              </a:rPr>
              <a:t>, still struggled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Ultimately migrated code to </a:t>
            </a:r>
            <a:r>
              <a:rPr lang="en-US" err="1">
                <a:latin typeface="Franklin Gothic Book"/>
                <a:ea typeface="Calibri"/>
                <a:cs typeface="Calibri"/>
              </a:rPr>
              <a:t>Jupyter</a:t>
            </a:r>
            <a:r>
              <a:rPr lang="en-US">
                <a:latin typeface="Franklin Gothic Book"/>
                <a:ea typeface="Calibri"/>
                <a:cs typeface="Calibri"/>
              </a:rPr>
              <a:t> Notebook and running code in cloud environment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657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79188"/>
            <a:ext cx="10515599" cy="1762066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Data was sourced by </a:t>
            </a:r>
            <a:r>
              <a:rPr lang="en-US" err="1">
                <a:latin typeface="Franklin Gothic Book"/>
              </a:rPr>
              <a:t>GoEmotions</a:t>
            </a:r>
            <a:r>
              <a:rPr lang="en-US">
                <a:latin typeface="Franklin Gothic Book"/>
              </a:rPr>
              <a:t> team consisting of researchers from a collaboration of Stanford Linguistics and Google Research</a:t>
            </a:r>
          </a:p>
          <a:p>
            <a:r>
              <a:rPr lang="en-US">
                <a:latin typeface="Franklin Gothic Book"/>
              </a:rPr>
              <a:t>Final dataset contains 58,000 Reddit comments labeled with 27 emotion categories + neutral</a:t>
            </a:r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AB2C948B-0EF7-B71A-5490-E22E3BA0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13" y="2679352"/>
            <a:ext cx="4796912" cy="3863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101649-B579-10C1-CACF-A52AF3318BCF}"/>
              </a:ext>
            </a:extLst>
          </p:cNvPr>
          <p:cNvSpPr txBox="1">
            <a:spLocks/>
          </p:cNvSpPr>
          <p:nvPr/>
        </p:nvSpPr>
        <p:spPr>
          <a:xfrm>
            <a:off x="843115" y="3153911"/>
            <a:ext cx="6213986" cy="32000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Selected subreddits based on popularity, likelihood of demonstrating a variety of emotions versus neutral or overly positive/negative tones, less likelihood of offensive/harmful content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Comments categorized by at least three independent raters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</a:rPr>
              <a:t>More added if raters did not agree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2A39D-AD19-CED8-62B5-98653FFD0A04}"/>
              </a:ext>
            </a:extLst>
          </p:cNvPr>
          <p:cNvSpPr txBox="1"/>
          <p:nvPr/>
        </p:nvSpPr>
        <p:spPr>
          <a:xfrm>
            <a:off x="8974706" y="6438959"/>
            <a:ext cx="16459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ranklin Gothic Book"/>
                <a:ea typeface="Calibri"/>
                <a:cs typeface="Calibri"/>
              </a:rPr>
              <a:t>Credit: Google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7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00770"/>
            <a:ext cx="4150113" cy="477619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latin typeface="Franklin Gothic Book"/>
              </a:rPr>
              <a:t>Data cleanup:</a:t>
            </a:r>
          </a:p>
          <a:p>
            <a:r>
              <a:rPr lang="en-US" sz="2400">
                <a:latin typeface="Franklin Gothic Book"/>
              </a:rPr>
              <a:t>Original </a:t>
            </a:r>
            <a:r>
              <a:rPr lang="en-US" sz="2400" err="1">
                <a:latin typeface="Franklin Gothic Book"/>
              </a:rPr>
              <a:t>GoEmotions</a:t>
            </a:r>
            <a:r>
              <a:rPr lang="en-US" sz="2400">
                <a:latin typeface="Franklin Gothic Book"/>
              </a:rPr>
              <a:t> team performed several tasks to preprocess their data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Removed offensive/harmful words from collected data, while keeping profanity to help train negative emotions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Removed and filter text that was too ambiguous for the raters to detect emotion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Data regularization on Reddit comment length to down sample to more consistent number of tokens</a:t>
            </a:r>
          </a:p>
        </p:txBody>
      </p:sp>
      <p:pic>
        <p:nvPicPr>
          <p:cNvPr id="4" name="Picture 3" descr="A graph of emotions&#10;&#10;AI-generated content may be incorrect.">
            <a:extLst>
              <a:ext uri="{FF2B5EF4-FFF2-40B4-BE49-F238E27FC236}">
                <a16:creationId xmlns:a16="http://schemas.microsoft.com/office/drawing/2014/main" id="{C8DE4C5D-DB01-2F6B-84A3-4B77E7C1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70" y="1392662"/>
            <a:ext cx="7201829" cy="33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96B4-BE55-3B2A-B93B-E0CD877B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BA7E-F92F-42A2-6BB4-4FB978A0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2AAE-B47D-2698-EE8D-CA97EFE324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457200" indent="-457200"/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Handling uneven categories through sentiment relationship:</a:t>
            </a:r>
            <a:endParaRPr lang="en-US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Number of examples in emotion categories remain uneven, even with specific data selection efforts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Original team used weights and bias algorithms to allow emotion categories with rarer labels to learn from related emotions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Sentiment grouping</a:t>
            </a:r>
          </a:p>
          <a:p>
            <a:pPr marL="1828800" lvl="3" indent="-457200"/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All 27 emotions used as categorization labels were organized into higher level groupings, and model would learn from those groupings</a:t>
            </a:r>
          </a:p>
          <a:p>
            <a:pPr marL="1828800" lvl="3" indent="-457200"/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Model can extract info and train based on other emotions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 panose="020F0502020204030204"/>
                <a:cs typeface="Calibri" panose="020F0502020204030204"/>
              </a:rPr>
              <a:t>Additional class imbalance is handled through a weighted loss function in the custom loss function to penalize misclassification in minor classes.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30C039-3217-93BA-F56A-720F7440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10109"/>
              </p:ext>
            </p:extLst>
          </p:nvPr>
        </p:nvGraphicFramePr>
        <p:xfrm>
          <a:off x="1074309" y="5176741"/>
          <a:ext cx="7790455" cy="1679316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393031">
                  <a:extLst>
                    <a:ext uri="{9D8B030D-6E8A-4147-A177-3AD203B41FA5}">
                      <a16:colId xmlns:a16="http://schemas.microsoft.com/office/drawing/2014/main" val="2638621521"/>
                    </a:ext>
                  </a:extLst>
                </a:gridCol>
                <a:gridCol w="6397424">
                  <a:extLst>
                    <a:ext uri="{9D8B030D-6E8A-4147-A177-3AD203B41FA5}">
                      <a16:colId xmlns:a16="http://schemas.microsoft.com/office/drawing/2014/main" val="3440882947"/>
                    </a:ext>
                  </a:extLst>
                </a:gridCol>
              </a:tblGrid>
              <a:tr h="5597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positive </a:t>
                      </a: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amusement, excitement, joy, love, desire, optimism, caring, pride, admiration, gratitude, relief, approval </a:t>
                      </a: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2362306402"/>
                  </a:ext>
                </a:extLst>
              </a:tr>
              <a:tr h="5597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negative </a:t>
                      </a: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fear, nervousness, remorse, embarrassment, disappointment, sadness, grief, disgust, anger, annoyance, disapproval </a:t>
                      </a: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830733330"/>
                  </a:ext>
                </a:extLst>
              </a:tr>
              <a:tr h="559772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ambiguous </a:t>
                      </a:r>
                    </a:p>
                  </a:txBody>
                  <a:tcPr marL="66675" marR="66675"/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realization, surprise, curiosity, confusion </a:t>
                      </a:r>
                    </a:p>
                  </a:txBody>
                  <a:tcPr marL="66675" marR="66675"/>
                </a:tc>
                <a:extLst>
                  <a:ext uri="{0D108BD9-81ED-4DB2-BD59-A6C34878D82A}">
                    <a16:rowId xmlns:a16="http://schemas.microsoft.com/office/drawing/2014/main" val="1379065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2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7486F-FBB8-37EC-5BF8-3D2AB0671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D0A8-98C6-E27C-3466-8F7B53B4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E2ACB-0FCF-4666-D532-9B4344D51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Franklin Gothic Book"/>
                <a:ea typeface="Calibri"/>
                <a:cs typeface="Calibri"/>
              </a:rPr>
              <a:t>Handling uneven categories through emotion correlation</a:t>
            </a:r>
            <a:endParaRPr lang="en-US">
              <a:latin typeface="Franklin Gothic Book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Correlation grouping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</a:rPr>
              <a:t>While the original work did mention about correlation, the correlation related code wasn't available for use.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</a:rPr>
              <a:t>Recreated the functionality using the details mentioned in the original work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</a:rPr>
              <a:t>Purpose is to show where emotions tend to be expressed together, demonstrating different type of relationship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</a:rPr>
              <a:t>Helps add another valid training point to add learning to rarer emotion categories</a:t>
            </a:r>
          </a:p>
          <a:p>
            <a:pPr lvl="3"/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7617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E84E-1EB6-8C58-3F4F-43224D64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ABA5-4F48-976B-E3ED-A2EECD6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0807B-4ABE-2D9F-31B0-4A76F1A9D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5003799" cy="4785485"/>
          </a:xfrm>
        </p:spPr>
        <p:txBody>
          <a:bodyPr lIns="91440" tIns="45720" rIns="91440" bIns="45720" anchor="t"/>
          <a:lstStyle/>
          <a:p>
            <a:r>
              <a:rPr lang="en-US" sz="2400">
                <a:latin typeface="Franklin Gothic Book"/>
              </a:rPr>
              <a:t>Correlation matrix demonstrates calculated relationships</a:t>
            </a:r>
          </a:p>
          <a:p>
            <a:r>
              <a:rPr lang="en-US" sz="2400">
                <a:latin typeface="Franklin Gothic Book"/>
              </a:rPr>
              <a:t>Highlights of highest values of correlated emotions: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Nervousness and fear: .2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Joy and excitement: .1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Anger and annoyance: .09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Disappointment and sadness: .09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</a:endParaRPr>
          </a:p>
        </p:txBody>
      </p:sp>
      <p:pic>
        <p:nvPicPr>
          <p:cNvPr id="6" name="Picture 5" descr="A chart with numbers and a red line&#10;&#10;AI-generated content may be incorrect.">
            <a:extLst>
              <a:ext uri="{FF2B5EF4-FFF2-40B4-BE49-F238E27FC236}">
                <a16:creationId xmlns:a16="http://schemas.microsoft.com/office/drawing/2014/main" id="{D9B4F27E-BC1B-470F-2E32-DBCFC054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5" y="982662"/>
            <a:ext cx="5734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4AC90-2044-01CA-AC8B-A3FCB324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76EB-569E-3DA8-39A0-7F9BEEB9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Custom Function Utilization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3F55-3035-8E8F-956B-23984280A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067" y="1400770"/>
            <a:ext cx="10928689" cy="477619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latin typeface="Franklin Gothic Book"/>
              </a:rPr>
              <a:t>Custom functions were used to handle data imbalance and fine tune training</a:t>
            </a:r>
            <a:endParaRPr lang="en-US"/>
          </a:p>
          <a:p>
            <a:r>
              <a:rPr lang="en-US" sz="2000">
                <a:latin typeface="Franklin Gothic Book"/>
              </a:rPr>
              <a:t>Custom loss function – Incorporates regularization apart from loss calculation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Calculates base loss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Add weighted-loss function based on class distribution penalizing loss in minority classes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Add sentiment regularization if model predicts different sentiment groups together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Add correlation regularization if model predicts less correlated emotions together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</a:rPr>
              <a:t>Activation function swaps based on multilabel flag in our config</a:t>
            </a:r>
            <a:endParaRPr lang="en-US" sz="2000">
              <a:ea typeface="Calibri"/>
              <a:cs typeface="Calibri"/>
            </a:endParaRP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Multilabel: Sigmoid activation function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Single label: SoftMax activation function</a:t>
            </a: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Focused on multilabel classification for our project's evaluation</a:t>
            </a:r>
            <a:endParaRPr lang="en-US"/>
          </a:p>
          <a:p>
            <a:pPr marL="0" indent="0">
              <a:buNone/>
            </a:pPr>
            <a:endParaRPr lang="en-US" sz="200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169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E943-A757-F8B6-5075-5FDAD07A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F283-89FB-79AD-37A5-45E0068E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Custom Function Utilization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BC9D-08D5-D6C2-1BA4-9BA544B89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067" y="1400770"/>
            <a:ext cx="10928689" cy="477619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latin typeface="Franklin Gothic Book"/>
              </a:rPr>
              <a:t>Custom functions (cont.)</a:t>
            </a:r>
            <a:endParaRPr lang="en-US"/>
          </a:p>
          <a:p>
            <a:pPr>
              <a:buFont typeface="Arial"/>
            </a:pPr>
            <a:r>
              <a:rPr lang="en-US" sz="2000">
                <a:latin typeface="Franklin Gothic Book"/>
              </a:rPr>
              <a:t>Custom learning rate function for </a:t>
            </a:r>
            <a:r>
              <a:rPr lang="en-US" sz="2000" err="1">
                <a:latin typeface="Franklin Gothic Book"/>
              </a:rPr>
              <a:t>AdamW</a:t>
            </a:r>
            <a:r>
              <a:rPr lang="en-US" sz="2000">
                <a:latin typeface="Franklin Gothic Book"/>
              </a:rPr>
              <a:t> – creates a 2 stage learning rate schedule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 sz="2000">
                <a:latin typeface="Franklin Gothic Book"/>
              </a:rPr>
              <a:t>Starts with warmup for a few steps to stabilize the model (0 to a fixed learning rate)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 sz="2000">
                <a:latin typeface="Franklin Gothic Book"/>
              </a:rPr>
              <a:t>Fine tunes the model for the remaining number of steps with a decay rate (fixed learning rate to 0)</a:t>
            </a:r>
            <a:endParaRPr lang="en-US"/>
          </a:p>
          <a:p>
            <a:r>
              <a:rPr lang="en-US" sz="2000">
                <a:latin typeface="Franklin Gothic Book"/>
              </a:rPr>
              <a:t>Custom classifier function – Used in place of </a:t>
            </a:r>
            <a:r>
              <a:rPr lang="en-US" sz="2000" err="1">
                <a:latin typeface="Franklin Gothic Book"/>
              </a:rPr>
              <a:t>Keras</a:t>
            </a:r>
            <a:r>
              <a:rPr lang="en-US" sz="2000">
                <a:latin typeface="Franklin Gothic Book"/>
              </a:rPr>
              <a:t> Dense layer to predict the emotion using custom weights and biases.</a:t>
            </a:r>
          </a:p>
          <a:p>
            <a:r>
              <a:rPr lang="en-US" sz="2000">
                <a:latin typeface="Franklin Gothic Book"/>
              </a:rPr>
              <a:t>Custom metrics function - Standard F1 metrics are better for single-label problems and a weighted F1 score metric is better suited for multi-label class imbalanced cases.</a:t>
            </a:r>
            <a:endParaRPr lang="en-US" sz="2000"/>
          </a:p>
          <a:p>
            <a:pPr marL="0" indent="0">
              <a:buNone/>
            </a:pPr>
            <a:endParaRPr lang="en-US" sz="200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3935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3CA5-8770-C14D-AA8F-67B3C6B0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Why Fine-Grained Sentiment Analysis?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7F97-547A-BD45-83D3-750EEA3DE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359" y="1390610"/>
            <a:ext cx="6944607" cy="4786353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  <a:cs typeface="Times New Roman"/>
              </a:rPr>
              <a:t>Sentiment analysis is crucial for modern AI</a:t>
            </a:r>
          </a:p>
          <a:p>
            <a:endParaRPr lang="en-US">
              <a:latin typeface="Franklin Gothic Book"/>
              <a:cs typeface="Times New Roman"/>
            </a:endParaRPr>
          </a:p>
          <a:p>
            <a:r>
              <a:rPr lang="en-US">
                <a:latin typeface="Franklin Gothic Book"/>
                <a:cs typeface="Times New Roman"/>
              </a:rPr>
              <a:t>Vital for applications like AI therapists, chatbots, social media monitoring for harmful content, recommendation engines</a:t>
            </a:r>
            <a:endParaRPr lang="en-US"/>
          </a:p>
          <a:p>
            <a:endParaRPr lang="en-US">
              <a:latin typeface="Franklin Gothic Book"/>
              <a:cs typeface="Times New Roman"/>
            </a:endParaRPr>
          </a:p>
          <a:p>
            <a:r>
              <a:rPr lang="en-US">
                <a:latin typeface="Franklin Gothic Book"/>
                <a:cs typeface="Times New Roman"/>
              </a:rPr>
              <a:t>Elevating AI from transactional to more human-like empathetic mode will increase adoption</a:t>
            </a:r>
          </a:p>
        </p:txBody>
      </p:sp>
      <p:pic>
        <p:nvPicPr>
          <p:cNvPr id="5" name="Picture 4" descr="A robot with blue eyes and a headset&#10;&#10;AI-generated content may be incorrect.">
            <a:extLst>
              <a:ext uri="{FF2B5EF4-FFF2-40B4-BE49-F238E27FC236}">
                <a16:creationId xmlns:a16="http://schemas.microsoft.com/office/drawing/2014/main" id="{8F1F81FF-8FE9-EA75-B3D5-001DA54A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41" y="4141546"/>
            <a:ext cx="2064339" cy="1972899"/>
          </a:xfrm>
          <a:prstGeom prst="rect">
            <a:avLst/>
          </a:prstGeom>
        </p:spPr>
      </p:pic>
      <p:pic>
        <p:nvPicPr>
          <p:cNvPr id="6" name="Picture 5" descr="A megaphone and emojis flying out of a window&#10;&#10;AI-generated content may be incorrect.">
            <a:extLst>
              <a:ext uri="{FF2B5EF4-FFF2-40B4-BE49-F238E27FC236}">
                <a16:creationId xmlns:a16="http://schemas.microsoft.com/office/drawing/2014/main" id="{A5BDBEE5-342B-914C-E0C2-E0B448B3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32" t="242" r="15967" b="8380"/>
          <a:stretch>
            <a:fillRect/>
          </a:stretch>
        </p:blipFill>
        <p:spPr>
          <a:xfrm>
            <a:off x="7792861" y="4140926"/>
            <a:ext cx="2164087" cy="1974695"/>
          </a:xfrm>
          <a:prstGeom prst="rect">
            <a:avLst/>
          </a:prstGeom>
        </p:spPr>
      </p:pic>
      <p:pic>
        <p:nvPicPr>
          <p:cNvPr id="7" name="Picture 6" descr="A cartoon of a robot sitting in a chair with a person sitting in a chair&#10;&#10;AI-generated content may be incorrect.">
            <a:extLst>
              <a:ext uri="{FF2B5EF4-FFF2-40B4-BE49-F238E27FC236}">
                <a16:creationId xmlns:a16="http://schemas.microsoft.com/office/drawing/2014/main" id="{184392B8-E16B-1096-B020-8AE1E365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" t="12805" r="-148" b="8296"/>
          <a:stretch>
            <a:fillRect/>
          </a:stretch>
        </p:blipFill>
        <p:spPr>
          <a:xfrm>
            <a:off x="8162109" y="1386205"/>
            <a:ext cx="3444247" cy="2748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9B666-835E-E99D-E3B2-6EC96ABBD6DA}"/>
              </a:ext>
            </a:extLst>
          </p:cNvPr>
          <p:cNvSpPr txBox="1"/>
          <p:nvPr/>
        </p:nvSpPr>
        <p:spPr>
          <a:xfrm>
            <a:off x="9347200" y="6116320"/>
            <a:ext cx="16459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ranklin Gothic Book"/>
                <a:ea typeface="Calibri"/>
                <a:cs typeface="Calibri"/>
              </a:rPr>
              <a:t>AI Generated Images</a:t>
            </a:r>
            <a:endParaRPr lang="en-US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73045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7268-407D-B563-DF31-BE2682F5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137E-EA1A-856E-0E10-D5446ACD9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3467" y="1400770"/>
            <a:ext cx="3481039" cy="4776193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2000">
                <a:latin typeface="Franklin Gothic Book"/>
              </a:rPr>
              <a:t>Final Network Architecture</a:t>
            </a:r>
            <a:endParaRPr lang="en-US"/>
          </a:p>
          <a:p>
            <a:pPr marL="0" indent="0">
              <a:buNone/>
            </a:pPr>
            <a:r>
              <a:rPr lang="en-US" sz="2000">
                <a:latin typeface="Franklin Gothic Book"/>
              </a:rPr>
              <a:t>Multi-Input Single-Output Hybrid Model</a:t>
            </a:r>
            <a:endParaRPr lang="en-US" sz="2000"/>
          </a:p>
          <a:p>
            <a:r>
              <a:rPr lang="en-US" sz="2000">
                <a:latin typeface="Franklin Gothic Book"/>
              </a:rPr>
              <a:t>Input 1 – </a:t>
            </a:r>
            <a:r>
              <a:rPr lang="en-US" sz="2000" err="1">
                <a:latin typeface="Franklin Gothic Book"/>
              </a:rPr>
              <a:t>DistilBERT</a:t>
            </a:r>
            <a:endParaRPr lang="en-US" sz="2000">
              <a:latin typeface="Franklin Gothic Book"/>
            </a:endParaRPr>
          </a:p>
          <a:p>
            <a:r>
              <a:rPr lang="en-US" sz="2000">
                <a:latin typeface="Franklin Gothic Book"/>
              </a:rPr>
              <a:t>Input 2 – </a:t>
            </a:r>
            <a:r>
              <a:rPr lang="en-US" sz="2000" err="1">
                <a:latin typeface="Franklin Gothic Book"/>
              </a:rPr>
              <a:t>TextCNN</a:t>
            </a:r>
            <a:r>
              <a:rPr lang="en-US" sz="2000">
                <a:latin typeface="Franklin Gothic Book"/>
              </a:rPr>
              <a:t> </a:t>
            </a:r>
          </a:p>
          <a:p>
            <a:r>
              <a:rPr lang="en-US" sz="2000">
                <a:latin typeface="Franklin Gothic Book"/>
              </a:rPr>
              <a:t>Output – Multi-label emotion prediction matrix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C3F8B-94F1-3497-0183-83C68527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7" y="1233371"/>
            <a:ext cx="66770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6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8F3D-3D21-7472-8234-07822EB2B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14D7-2E71-AF3D-CEAD-4541541B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00C7-ADE5-D10C-1E78-F6F93F637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00770"/>
            <a:ext cx="5144429" cy="4776193"/>
          </a:xfrm>
          <a:ln w="12700">
            <a:solidFill>
              <a:schemeClr val="tx1"/>
            </a:solidFill>
          </a:ln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err="1">
                <a:latin typeface="Franklin Gothic Book"/>
              </a:rPr>
              <a:t>TFDistilBert</a:t>
            </a:r>
            <a:r>
              <a:rPr lang="en-US">
                <a:latin typeface="Franklin Gothic Book"/>
              </a:rPr>
              <a:t> layer</a:t>
            </a:r>
            <a:endParaRPr lang="en-US"/>
          </a:p>
          <a:p>
            <a:r>
              <a:rPr lang="en-US" sz="1800">
                <a:latin typeface="Franklin Gothic Book"/>
              </a:rPr>
              <a:t>Input &amp; Attention Mask – Tokenized text and Attention vector for model to focus on real content and not padding</a:t>
            </a:r>
            <a:endParaRPr lang="en-US" sz="1800"/>
          </a:p>
          <a:p>
            <a:r>
              <a:rPr lang="en-US" sz="1800" err="1">
                <a:latin typeface="Franklin Gothic Book"/>
              </a:rPr>
              <a:t>TFDistilBert</a:t>
            </a:r>
            <a:r>
              <a:rPr lang="en-US" sz="1800">
                <a:latin typeface="Franklin Gothic Book"/>
              </a:rPr>
              <a:t> – Using self-attention mechanism find the importance of each word with respect to other words to understand global context.</a:t>
            </a:r>
            <a:endParaRPr lang="en-US" sz="1800"/>
          </a:p>
          <a:p>
            <a:r>
              <a:rPr lang="en-US" sz="1800" err="1">
                <a:latin typeface="Franklin Gothic Book"/>
              </a:rPr>
              <a:t>SlicingOpLambda</a:t>
            </a:r>
            <a:r>
              <a:rPr lang="en-US" sz="1800">
                <a:latin typeface="Franklin Gothic Book"/>
              </a:rPr>
              <a:t> - To extract the embedding of the first token as a summary vector of text.</a:t>
            </a:r>
            <a:endParaRPr lang="en-US" sz="1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4F83CC-FFE8-FF5C-CC93-7725E7FF981A}"/>
              </a:ext>
            </a:extLst>
          </p:cNvPr>
          <p:cNvSpPr txBox="1">
            <a:spLocks/>
          </p:cNvSpPr>
          <p:nvPr/>
        </p:nvSpPr>
        <p:spPr>
          <a:xfrm>
            <a:off x="6203794" y="1404486"/>
            <a:ext cx="5153721" cy="477619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>
                <a:latin typeface="Franklin Gothic Book"/>
              </a:rPr>
              <a:t>TextCNN</a:t>
            </a:r>
            <a:r>
              <a:rPr lang="en-US">
                <a:latin typeface="Franklin Gothic Book"/>
              </a:rPr>
              <a:t> layer</a:t>
            </a:r>
            <a:endParaRPr lang="en-US"/>
          </a:p>
          <a:p>
            <a:r>
              <a:rPr lang="en-US" sz="1800">
                <a:latin typeface="Franklin Gothic Book"/>
              </a:rPr>
              <a:t>Designed to capture local patterns &amp; features through n-grams</a:t>
            </a:r>
            <a:endParaRPr lang="en-US" sz="1800"/>
          </a:p>
          <a:p>
            <a:r>
              <a:rPr lang="en-US" sz="1800">
                <a:latin typeface="Franklin Gothic Book"/>
              </a:rPr>
              <a:t>Embedding layer – tokenizes words into dense vector</a:t>
            </a:r>
            <a:endParaRPr lang="en-US" sz="1800"/>
          </a:p>
          <a:p>
            <a:r>
              <a:rPr lang="en-US" sz="1800">
                <a:latin typeface="Franklin Gothic Book"/>
              </a:rPr>
              <a:t>Conv1D – use filters of different sizes to capture local patterns</a:t>
            </a:r>
            <a:endParaRPr lang="en-US" sz="1800"/>
          </a:p>
          <a:p>
            <a:r>
              <a:rPr lang="en-US" sz="1800" err="1">
                <a:latin typeface="Franklin Gothic Book"/>
              </a:rPr>
              <a:t>MaxPooling</a:t>
            </a:r>
            <a:r>
              <a:rPr lang="en-US" sz="1800">
                <a:latin typeface="Franklin Gothic Book"/>
              </a:rPr>
              <a:t> – Reduces dimensionality keeping most significant feature</a:t>
            </a:r>
            <a:endParaRPr lang="en-US" sz="1800"/>
          </a:p>
          <a:p>
            <a:r>
              <a:rPr lang="en-US" sz="1800">
                <a:latin typeface="Franklin Gothic Book"/>
              </a:rPr>
              <a:t>Concatenate – Create a summary of the most important local features or patterns across all filters.</a:t>
            </a:r>
            <a:endParaRPr lang="en-US" sz="1800"/>
          </a:p>
          <a:p>
            <a:r>
              <a:rPr lang="en-US" sz="1800">
                <a:latin typeface="Franklin Gothic Book"/>
              </a:rPr>
              <a:t>Dropout – Regularization technique to prevent overfitting.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998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2DAE-B475-9748-896C-8B5D1A6E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905E-D72F-ADCC-A864-20BA0DC803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>
                <a:latin typeface="Franklin Gothic Book"/>
              </a:rPr>
              <a:t>Combined Layer</a:t>
            </a:r>
            <a:endParaRPr lang="en-US"/>
          </a:p>
          <a:p>
            <a:r>
              <a:rPr lang="en-US" sz="1800">
                <a:latin typeface="Franklin Gothic Book"/>
              </a:rPr>
              <a:t>Concatenate – Output vector of </a:t>
            </a:r>
            <a:r>
              <a:rPr lang="en-US" sz="1800" err="1">
                <a:latin typeface="Franklin Gothic Book"/>
              </a:rPr>
              <a:t>TextCNN</a:t>
            </a:r>
            <a:r>
              <a:rPr lang="en-US" sz="1800">
                <a:latin typeface="Franklin Gothic Book"/>
              </a:rPr>
              <a:t> (local context) and output vector of </a:t>
            </a:r>
            <a:r>
              <a:rPr lang="en-US" sz="1800" err="1">
                <a:latin typeface="Franklin Gothic Book"/>
              </a:rPr>
              <a:t>DistilBert</a:t>
            </a:r>
            <a:r>
              <a:rPr lang="en-US" sz="1800">
                <a:latin typeface="Franklin Gothic Book"/>
              </a:rPr>
              <a:t> (global context) are combined into single vector.</a:t>
            </a:r>
            <a:endParaRPr lang="en-US" sz="1800"/>
          </a:p>
          <a:p>
            <a:r>
              <a:rPr lang="en-US" sz="1800">
                <a:latin typeface="Franklin Gothic Book"/>
              </a:rPr>
              <a:t>Dropout – Regularization layer to prevent overfitting</a:t>
            </a:r>
          </a:p>
          <a:p>
            <a:r>
              <a:rPr lang="en-US" sz="1800">
                <a:latin typeface="Franklin Gothic Book"/>
              </a:rPr>
              <a:t>Custom Classifier - The final vector passes through the custom classifier to provide emotion prediction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8527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594-4308-6E3B-1E97-EF7DF21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Methodology</a:t>
            </a:r>
            <a:endParaRPr lang="en-US"/>
          </a:p>
        </p:txBody>
      </p:sp>
      <p:pic>
        <p:nvPicPr>
          <p:cNvPr id="4" name="Content Placeholder 3" descr="A diagram of a flowchart&#10;&#10;AI-generated content may be incorrect.">
            <a:extLst>
              <a:ext uri="{FF2B5EF4-FFF2-40B4-BE49-F238E27FC236}">
                <a16:creationId xmlns:a16="http://schemas.microsoft.com/office/drawing/2014/main" id="{971C3A20-8E63-B101-5372-B2BCD78F86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6484" y="1391478"/>
            <a:ext cx="9099029" cy="478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0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220F-27FE-6F41-9157-3A1058FD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Training – validation -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2EF8-5897-F54E-8F92-788868946D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The complete labeled dataset of 58000 records were split as:</a:t>
            </a:r>
          </a:p>
          <a:p>
            <a:r>
              <a:rPr lang="en-US">
                <a:latin typeface="Franklin Gothic Book"/>
              </a:rPr>
              <a:t>Train – 80%</a:t>
            </a:r>
          </a:p>
          <a:p>
            <a:r>
              <a:rPr lang="en-US">
                <a:latin typeface="Franklin Gothic Book"/>
              </a:rPr>
              <a:t>Validation – 10%</a:t>
            </a:r>
          </a:p>
          <a:p>
            <a:r>
              <a:rPr lang="en-US">
                <a:latin typeface="Franklin Gothic Book"/>
              </a:rPr>
              <a:t>Test – 10%</a:t>
            </a:r>
          </a:p>
          <a:p>
            <a:r>
              <a:rPr lang="en-US">
                <a:latin typeface="Franklin Gothic Book"/>
              </a:rPr>
              <a:t>Additional configurations: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Batch size – 16</a:t>
            </a:r>
            <a:endParaRPr lang="en-US" sz="2800">
              <a:latin typeface="Franklin Gothic Book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Initial Learning Rate – 5e^-5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Learning Rate Warmup – 10% of steps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Epochs - 20</a:t>
            </a:r>
            <a:endParaRPr lang="en-US" sz="2800">
              <a:latin typeface="Franklin Gothic Book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Early Stopping Patience (to prevent overfitting) – 4 epochs</a:t>
            </a:r>
          </a:p>
        </p:txBody>
      </p:sp>
    </p:spTree>
    <p:extLst>
      <p:ext uri="{BB962C8B-B14F-4D97-AF65-F5344CB8AC3E}">
        <p14:creationId xmlns:p14="http://schemas.microsoft.com/office/powerpoint/2010/main" val="185234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600D-3AFE-0445-AC65-AC2D1A45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Outcomes/Findings</a:t>
            </a:r>
            <a:endParaRPr lang="en-US">
              <a:solidFill>
                <a:srgbClr val="000000"/>
              </a:solidFill>
              <a:latin typeface="Franklin Gothic Medium"/>
            </a:endParaRPr>
          </a:p>
        </p:txBody>
      </p:sp>
      <p:pic>
        <p:nvPicPr>
          <p:cNvPr id="3" name="Picture 2" descr="per_class_metrics_bar_chart.png">
            <a:extLst>
              <a:ext uri="{FF2B5EF4-FFF2-40B4-BE49-F238E27FC236}">
                <a16:creationId xmlns:a16="http://schemas.microsoft.com/office/drawing/2014/main" id="{3907B2DE-2EFD-C391-26DE-45815150F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92161"/>
            <a:ext cx="9144000" cy="4267200"/>
          </a:xfrm>
          <a:prstGeom prst="rect">
            <a:avLst/>
          </a:prstGeom>
        </p:spPr>
      </p:pic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65A608C-33F3-27FB-D955-6A47BD46A9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5165" y="1147638"/>
            <a:ext cx="2200946" cy="562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9FCD-4F7A-00A7-56DC-C8267164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Outcomes/Findings</a:t>
            </a:r>
            <a:endParaRPr lang="en-US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6ACC147-F351-A96E-F7E8-8F0994DD4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1149" y="1205623"/>
            <a:ext cx="3713356" cy="5482437"/>
          </a:xfrm>
        </p:spPr>
        <p:txBody>
          <a:bodyPr lIns="91440" tIns="45720" rIns="91440" bIns="45720" anchor="t"/>
          <a:lstStyle/>
          <a:p>
            <a:r>
              <a:rPr lang="en-US" sz="1800" dirty="0">
                <a:latin typeface="Franklin Gothic Book"/>
              </a:rPr>
              <a:t>Confusion Matrices were created for each emotion to measure precision, recall and F1 score for each emotion</a:t>
            </a:r>
            <a:endParaRPr lang="en-US" sz="1800" dirty="0"/>
          </a:p>
          <a:p>
            <a:r>
              <a:rPr lang="en-US" sz="1800" dirty="0">
                <a:latin typeface="Franklin Gothic Book"/>
              </a:rPr>
              <a:t>Metrics weren't entirely related to the frequency of available data as some classes with low data count also has high F1 score</a:t>
            </a:r>
          </a:p>
          <a:p>
            <a:r>
              <a:rPr lang="en-US" sz="1800" dirty="0">
                <a:latin typeface="Franklin Gothic Book"/>
              </a:rPr>
              <a:t>Metrics weren't entirely related to the sentiment groups of ambiguous as well</a:t>
            </a:r>
            <a:endParaRPr lang="en-US" sz="1800" dirty="0"/>
          </a:p>
          <a:p>
            <a:r>
              <a:rPr lang="en-US" sz="1800" dirty="0">
                <a:latin typeface="Franklin Gothic Book"/>
              </a:rPr>
              <a:t>We believe metrics may be related to a combination of number of samples and interrater correlation.</a:t>
            </a:r>
          </a:p>
          <a:p>
            <a:r>
              <a:rPr lang="en-US" sz="1800" dirty="0">
                <a:latin typeface="Franklin Gothic Book"/>
              </a:rPr>
              <a:t>We also believe F1-score is not always a sufficient criteria for datasets with low data counts for certain classes (</a:t>
            </a:r>
            <a:r>
              <a:rPr lang="en-US" sz="1800">
                <a:latin typeface="Franklin Gothic Book"/>
              </a:rPr>
              <a:t>e.g.,</a:t>
            </a:r>
            <a:r>
              <a:rPr lang="en-US" sz="1800" dirty="0">
                <a:latin typeface="Franklin Gothic Book"/>
              </a:rPr>
              <a:t> grief)</a:t>
            </a:r>
          </a:p>
        </p:txBody>
      </p:sp>
      <p:pic>
        <p:nvPicPr>
          <p:cNvPr id="5" name="Picture 4" descr="A graph of emotions&#10;&#10;AI-generated content may be incorrect.">
            <a:extLst>
              <a:ext uri="{FF2B5EF4-FFF2-40B4-BE49-F238E27FC236}">
                <a16:creationId xmlns:a16="http://schemas.microsoft.com/office/drawing/2014/main" id="{460662E0-C864-FA52-15E3-94C8339C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76" y="1708612"/>
            <a:ext cx="4544123" cy="2084041"/>
          </a:xfrm>
          <a:prstGeom prst="rect">
            <a:avLst/>
          </a:prstGeom>
        </p:spPr>
      </p:pic>
      <p:pic>
        <p:nvPicPr>
          <p:cNvPr id="7" name="Picture 6" descr="goemotions dataset google ai">
            <a:extLst>
              <a:ext uri="{FF2B5EF4-FFF2-40B4-BE49-F238E27FC236}">
                <a16:creationId xmlns:a16="http://schemas.microsoft.com/office/drawing/2014/main" id="{437CB570-6AE6-D24F-173B-BFD4F688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259" y="3786730"/>
            <a:ext cx="4551588" cy="1548842"/>
          </a:xfrm>
          <a:prstGeom prst="rect">
            <a:avLst/>
          </a:prstGeom>
          <a:noFill/>
        </p:spPr>
      </p:pic>
      <p:pic>
        <p:nvPicPr>
          <p:cNvPr id="6" name="confusionmatrix">
            <a:hlinkClick r:id="" action="ppaction://media"/>
            <a:extLst>
              <a:ext uri="{FF2B5EF4-FFF2-40B4-BE49-F238E27FC236}">
                <a16:creationId xmlns:a16="http://schemas.microsoft.com/office/drawing/2014/main" id="{81111EE5-561A-F52D-31EB-0650947A3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958" y="1203960"/>
            <a:ext cx="23463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F80C-75EB-BF3D-96AE-8901AE5E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Evaluations – Performance Comparison  </a:t>
            </a:r>
            <a:endParaRPr lang="en-US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2C1F3-4736-3ABC-3C77-093DFC3E75AC}"/>
              </a:ext>
            </a:extLst>
          </p:cNvPr>
          <p:cNvSpPr txBox="1"/>
          <p:nvPr/>
        </p:nvSpPr>
        <p:spPr>
          <a:xfrm>
            <a:off x="5760720" y="1442720"/>
            <a:ext cx="605536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Franklin Gothic Book"/>
                <a:ea typeface="Calibri"/>
                <a:cs typeface="Calibri"/>
              </a:rPr>
              <a:t>Key Findings</a:t>
            </a:r>
            <a:endParaRPr lang="en-US" b="1" dirty="0">
              <a:latin typeface="Franklin Gothic Book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Franklin Gothic Book"/>
                <a:ea typeface="Calibri"/>
                <a:cs typeface="Calibri"/>
              </a:rPr>
              <a:t>Best performance - gratitude, love, and amusement (higher F1-scores).</a:t>
            </a:r>
          </a:p>
          <a:p>
            <a:pPr marL="285750" indent="-285750">
              <a:buFont typeface="Arial"/>
              <a:buChar char="•"/>
            </a:pPr>
            <a:endParaRPr lang="en-US" sz="1600">
              <a:latin typeface="Franklin Gothic 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Franklin Gothic Book"/>
                <a:ea typeface="Calibri"/>
                <a:cs typeface="Calibri"/>
              </a:rPr>
              <a:t>Poor performance – realization, relief, and annoyance (lower F1-scores).</a:t>
            </a:r>
            <a:endParaRPr lang="en-US" sz="1600" dirty="0">
              <a:latin typeface="Franklin Gothic Book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latin typeface="Franklin Gothic 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Franklin Gothic Book"/>
                <a:ea typeface="Calibri"/>
                <a:cs typeface="Calibri"/>
              </a:rPr>
              <a:t>Low data support possible reason behind lower F1-scores for emotions like nervousness, relief, embarrassment.</a:t>
            </a:r>
            <a:endParaRPr lang="en-US" sz="1600" dirty="0">
              <a:latin typeface="Franklin Gothic Book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latin typeface="Franklin Gothic 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Franklin Gothic Book"/>
                <a:ea typeface="Calibri"/>
                <a:cs typeface="Calibri"/>
              </a:rPr>
              <a:t>Trade-offs observed - "curiosity" has high recall but lower precision, while "approval" has high precision but low recall.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600">
              <a:latin typeface="Franklin Gothic Boo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Franklin Gothic Book"/>
                <a:ea typeface="Calibri"/>
                <a:cs typeface="Calibri"/>
              </a:rPr>
              <a:t>The "neutral" emotion has a moderate F1-score, with decent number of False Negatives suggesting failure to identify neutral instances by model but at the same time we see higher values of False Positives as well showing a certain 'bias' for "neutral" emotion.</a:t>
            </a:r>
            <a:endParaRPr lang="en-US" sz="1600" dirty="0">
              <a:latin typeface="Franklin Gothic Book"/>
            </a:endParaRPr>
          </a:p>
          <a:p>
            <a:endParaRPr lang="en-US" sz="1600">
              <a:ea typeface="Calibri"/>
              <a:cs typeface="Calibri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D9424B-3D92-DD96-A2F5-8D1119E75C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2527" y="1455131"/>
            <a:ext cx="4638372" cy="45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62C0-E91C-B74F-B6AF-4EC6C36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Evaluations – Performance Comparison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F1D2-968A-7F4D-A49F-7315A1082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467" y="6455990"/>
            <a:ext cx="3341648" cy="399341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2000">
                <a:latin typeface="Franklin Gothic Book"/>
              </a:rPr>
              <a:t>Google Research</a:t>
            </a:r>
          </a:p>
          <a:p>
            <a:pPr algn="ctr"/>
            <a:endParaRPr lang="en-US"/>
          </a:p>
        </p:txBody>
      </p:sp>
      <p:pic>
        <p:nvPicPr>
          <p:cNvPr id="4" name="Picture 3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2C948B93-4D3E-C2E3-B63A-5466F769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49" y="1284248"/>
            <a:ext cx="2292274" cy="523735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23720-AEAE-5C4F-3299-3EE9A2B5215E}"/>
              </a:ext>
            </a:extLst>
          </p:cNvPr>
          <p:cNvSpPr txBox="1">
            <a:spLocks/>
          </p:cNvSpPr>
          <p:nvPr/>
        </p:nvSpPr>
        <p:spPr>
          <a:xfrm>
            <a:off x="4428891" y="6459707"/>
            <a:ext cx="3341648" cy="39934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Franklin Gothic Book"/>
              </a:rPr>
              <a:t>Our Performance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053B-4513-2771-E5C1-33C1E779F85C}"/>
              </a:ext>
            </a:extLst>
          </p:cNvPr>
          <p:cNvSpPr txBox="1"/>
          <p:nvPr/>
        </p:nvSpPr>
        <p:spPr>
          <a:xfrm>
            <a:off x="7874000" y="1300480"/>
            <a:ext cx="4216400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Calibri"/>
                <a:cs typeface="Calibri"/>
              </a:rPr>
              <a:t>Performance observations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Calibri"/>
                <a:cs typeface="Calibri"/>
              </a:rPr>
              <a:t>F1 score</a:t>
            </a:r>
            <a:r>
              <a:rPr lang="en-US" sz="1600">
                <a:ea typeface="Calibri"/>
                <a:cs typeface="Calibri"/>
              </a:rPr>
              <a:t> is the most important metric for imbalanced datasets</a:t>
            </a:r>
          </a:p>
          <a:p>
            <a:pPr marL="285750" indent="-285750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Calibri"/>
                <a:cs typeface="Calibri"/>
              </a:rPr>
              <a:t>Small improvement</a:t>
            </a:r>
            <a:r>
              <a:rPr lang="en-US" sz="1600">
                <a:ea typeface="Calibri"/>
                <a:cs typeface="Calibri"/>
              </a:rPr>
              <a:t> in F1 score over the original research through the hybrid model</a:t>
            </a:r>
          </a:p>
          <a:p>
            <a:pPr marL="285750" indent="-285750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Calibri"/>
                <a:cs typeface="Calibri"/>
              </a:rPr>
              <a:t>Hybrid model yielded a </a:t>
            </a:r>
            <a:r>
              <a:rPr lang="en-US" sz="1600" b="1">
                <a:ea typeface="Calibri"/>
                <a:cs typeface="Calibri"/>
              </a:rPr>
              <a:t>better precision </a:t>
            </a:r>
            <a:r>
              <a:rPr lang="en-US" sz="1600">
                <a:ea typeface="Calibri"/>
                <a:cs typeface="Calibri"/>
              </a:rPr>
              <a:t>and </a:t>
            </a:r>
            <a:r>
              <a:rPr lang="en-US" sz="1600" b="1">
                <a:ea typeface="Calibri"/>
                <a:cs typeface="Calibri"/>
              </a:rPr>
              <a:t>poorer recall </a:t>
            </a:r>
            <a:r>
              <a:rPr lang="en-US" sz="1600">
                <a:ea typeface="Calibri"/>
                <a:cs typeface="Calibri"/>
              </a:rPr>
              <a:t>compared to original model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Calibri"/>
                <a:cs typeface="Calibri"/>
              </a:rPr>
              <a:t>Sentiment analysis for AI therapy, customer service chatbots </a:t>
            </a:r>
            <a:r>
              <a:rPr lang="en-US" sz="1600" b="1">
                <a:ea typeface="Calibri"/>
                <a:cs typeface="Calibri"/>
              </a:rPr>
              <a:t>prefer precision scores</a:t>
            </a:r>
            <a:r>
              <a:rPr lang="en-US" sz="1600">
                <a:ea typeface="Calibri"/>
                <a:cs typeface="Calibri"/>
              </a:rPr>
              <a:t> over recall scores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Calibri"/>
                <a:cs typeface="Calibri"/>
              </a:rPr>
              <a:t>Considering a </a:t>
            </a:r>
            <a:r>
              <a:rPr lang="en-US" sz="1600" b="1">
                <a:ea typeface="Calibri"/>
                <a:cs typeface="Calibri"/>
              </a:rPr>
              <a:t>higher precision and F1 score</a:t>
            </a:r>
            <a:r>
              <a:rPr lang="en-US" sz="1600">
                <a:ea typeface="Calibri"/>
                <a:cs typeface="Calibri"/>
              </a:rPr>
              <a:t>, we consider our architecture an improvement</a:t>
            </a:r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D1233C-A959-9835-947A-FFE2DA75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93" y="1304925"/>
            <a:ext cx="34575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2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2522-7D85-4143-9766-079227A5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!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8463D3BC-3344-EE2C-708D-9123708BAE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720" y="1201420"/>
            <a:ext cx="1111504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162A6-40ED-D7E8-29AC-8479D601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6A24-B6A0-6A64-EB1F-FDBF0D11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Challenges in Emotion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EF8D-4B92-9AC4-FE3C-88EA1C379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00770"/>
            <a:ext cx="5181600" cy="4776193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Despite decades of research, accurate sentiment analysis is still challenging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Nuances like sarcasm and irony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Importance of context</a:t>
            </a:r>
            <a:endParaRPr lang="en-US" sz="2800">
              <a:latin typeface="Franklin Gothic Book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Cultural and linguistic differences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  <a:ea typeface="Calibri"/>
                <a:cs typeface="Calibri"/>
              </a:rPr>
              <a:t>Lack of high-quality, large-scale dataset</a:t>
            </a:r>
            <a:endParaRPr lang="en-US" sz="2800">
              <a:latin typeface="Franklin Gothic Book"/>
              <a:ea typeface="Calibri"/>
              <a:cs typeface="Calibri"/>
            </a:endParaRPr>
          </a:p>
        </p:txBody>
      </p:sp>
      <p:pic>
        <p:nvPicPr>
          <p:cNvPr id="4" name="Picture 3" descr="A low poly person with a question mark surrounded by emojis&#10;&#10;AI-generated content may be incorrect.">
            <a:extLst>
              <a:ext uri="{FF2B5EF4-FFF2-40B4-BE49-F238E27FC236}">
                <a16:creationId xmlns:a16="http://schemas.microsoft.com/office/drawing/2014/main" id="{E5857B88-FE75-9897-6EF4-6C2CB787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1" y="1403195"/>
            <a:ext cx="2843561" cy="2843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A73D5-639B-C4B9-98D7-803AB7F37DBB}"/>
              </a:ext>
            </a:extLst>
          </p:cNvPr>
          <p:cNvSpPr txBox="1"/>
          <p:nvPr/>
        </p:nvSpPr>
        <p:spPr>
          <a:xfrm>
            <a:off x="6099469" y="2592163"/>
            <a:ext cx="28283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dern No. 20"/>
                <a:ea typeface="Calibri"/>
                <a:cs typeface="Calibri"/>
              </a:rPr>
              <a:t>That's a brilliant idea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78759-3C25-5C45-BFB7-3207472DD9C7}"/>
              </a:ext>
            </a:extLst>
          </p:cNvPr>
          <p:cNvSpPr txBox="1"/>
          <p:nvPr/>
        </p:nvSpPr>
        <p:spPr>
          <a:xfrm>
            <a:off x="6099469" y="3419212"/>
            <a:ext cx="174107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dern No. 20"/>
                <a:ea typeface="Calibri"/>
                <a:cs typeface="Calibri"/>
              </a:rPr>
              <a:t>That's just great!</a:t>
            </a:r>
            <a:endParaRPr lang="en-US">
              <a:latin typeface="Modern No. 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39837-5025-3422-8B48-87BF3F5D2B1E}"/>
              </a:ext>
            </a:extLst>
          </p:cNvPr>
          <p:cNvSpPr txBox="1"/>
          <p:nvPr/>
        </p:nvSpPr>
        <p:spPr>
          <a:xfrm>
            <a:off x="6099469" y="4171919"/>
            <a:ext cx="283761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odern No. 20"/>
                <a:ea typeface="Calibri"/>
                <a:cs typeface="Calibri"/>
              </a:rPr>
              <a:t>Gift (EN) vs Gift (Nordic)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85FFD-A9CC-8368-8FFC-B57593AE8A23}"/>
              </a:ext>
            </a:extLst>
          </p:cNvPr>
          <p:cNvSpPr txBox="1"/>
          <p:nvPr/>
        </p:nvSpPr>
        <p:spPr>
          <a:xfrm>
            <a:off x="9855200" y="4267200"/>
            <a:ext cx="16459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ranklin Gothic Book"/>
                <a:ea typeface="Calibri"/>
                <a:cs typeface="Calibri"/>
              </a:rPr>
              <a:t>AI Generated Image</a:t>
            </a:r>
            <a:endParaRPr lang="en-US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70106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2B84-8608-7F4E-85F1-35D36FAF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and Perspectives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4419-985F-8C49-91DA-D808B6E07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latin typeface="Franklin Gothic Book"/>
              </a:rPr>
              <a:t>Reusing pre-existing project code is a lot of work, perhaps more than developing new model on existing dataset from scratch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err="1">
                <a:latin typeface="Franklin Gothic Book"/>
                <a:ea typeface="+mn-lt"/>
                <a:cs typeface="+mn-lt"/>
              </a:rPr>
              <a:t>GoEmotions</a:t>
            </a:r>
            <a:r>
              <a:rPr lang="en-US" sz="2000">
                <a:latin typeface="Franklin Gothic Book"/>
                <a:ea typeface="+mn-lt"/>
                <a:cs typeface="+mn-lt"/>
              </a:rPr>
              <a:t> repo has not had meaningful updates for about 4 years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/>
                <a:cs typeface="Calibri"/>
              </a:rPr>
              <a:t>Depended on extremely outdated modules, deprecated and even completely defunct APIs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Franklin Gothic Book"/>
                <a:ea typeface="Calibri"/>
                <a:cs typeface="Calibri"/>
              </a:rPr>
              <a:t>Had</a:t>
            </a:r>
            <a:r>
              <a:rPr lang="en-US" sz="2000">
                <a:latin typeface="Franklin Gothic Book"/>
                <a:ea typeface="Calibri"/>
                <a:cs typeface="Calibri"/>
              </a:rPr>
              <a:t> to choose between pinning our code to extremely outdated libraries, losing access to new developments in AI space, or upgrading and refactoring code to supported APIs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Existing code can have incompatibilities in expected ways to run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latin typeface="Franklin Gothic Book"/>
                <a:ea typeface="Calibri"/>
                <a:cs typeface="Calibri"/>
              </a:rPr>
              <a:t>GoEmotions</a:t>
            </a:r>
            <a:r>
              <a:rPr lang="en-US">
                <a:latin typeface="Franklin Gothic Book"/>
                <a:ea typeface="Calibri"/>
                <a:cs typeface="Calibri"/>
              </a:rPr>
              <a:t> expected to run from Bash command line, we have Windows</a:t>
            </a:r>
          </a:p>
          <a:p>
            <a:pPr lvl="3"/>
            <a:r>
              <a:rPr lang="en-US" sz="2000">
                <a:latin typeface="Franklin Gothic Book"/>
                <a:ea typeface="Calibri"/>
                <a:cs typeface="Calibri"/>
              </a:rPr>
              <a:t>Possible to get working through Windows Subsystem for Linux or Bash emulator</a:t>
            </a:r>
          </a:p>
          <a:p>
            <a:pPr lvl="3"/>
            <a:r>
              <a:rPr lang="en-US" sz="2000">
                <a:latin typeface="Franklin Gothic Book"/>
                <a:ea typeface="Calibri"/>
                <a:cs typeface="Calibri"/>
              </a:rPr>
              <a:t>Ultimately migrated to </a:t>
            </a:r>
            <a:r>
              <a:rPr lang="en-US" sz="2000" err="1">
                <a:latin typeface="Franklin Gothic Book"/>
                <a:ea typeface="Calibri"/>
                <a:cs typeface="Calibri"/>
              </a:rPr>
              <a:t>Jupyter</a:t>
            </a:r>
            <a:r>
              <a:rPr lang="en-US" sz="2000">
                <a:latin typeface="Franklin Gothic Book"/>
                <a:ea typeface="Calibri"/>
                <a:cs typeface="Calibri"/>
              </a:rPr>
              <a:t> Notebook for ease of running and development</a:t>
            </a:r>
          </a:p>
          <a:p>
            <a:r>
              <a:rPr lang="en-US" sz="2400">
                <a:latin typeface="Franklin Gothic Book"/>
                <a:ea typeface="Calibri"/>
                <a:cs typeface="Calibri"/>
              </a:rPr>
              <a:t>Cache all local dependencies, including remote models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 err="1">
                <a:latin typeface="Franklin Gothic Book"/>
                <a:ea typeface="Calibri"/>
                <a:cs typeface="Calibri"/>
              </a:rPr>
              <a:t>HuggingFace</a:t>
            </a:r>
            <a:r>
              <a:rPr lang="en-US" sz="2000">
                <a:latin typeface="Franklin Gothic Book"/>
                <a:ea typeface="Calibri"/>
                <a:cs typeface="Calibri"/>
              </a:rPr>
              <a:t> updated remote model, broke compatibility with our modules and code and needed upgrades</a:t>
            </a:r>
          </a:p>
        </p:txBody>
      </p:sp>
    </p:spTree>
    <p:extLst>
      <p:ext uri="{BB962C8B-B14F-4D97-AF65-F5344CB8AC3E}">
        <p14:creationId xmlns:p14="http://schemas.microsoft.com/office/powerpoint/2010/main" val="202666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2E2B0-0F39-7A4F-5CDA-FE5CD37D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8681-41BC-058A-46BC-3B029CD3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 and Perspectives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C135-EA69-9299-32D1-22965936DA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latin typeface="Franklin Gothic Book"/>
                <a:ea typeface="Calibri"/>
                <a:cs typeface="Calibri"/>
              </a:rPr>
              <a:t>Running BERT model is very process-intensive and time-consuming, even more than we expected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Running non-</a:t>
            </a:r>
            <a:r>
              <a:rPr lang="en-US" sz="2000" err="1">
                <a:latin typeface="Franklin Gothic Book"/>
                <a:ea typeface="Calibri"/>
                <a:cs typeface="Calibri"/>
              </a:rPr>
              <a:t>HuggingFace</a:t>
            </a:r>
            <a:r>
              <a:rPr lang="en-US" sz="2000">
                <a:latin typeface="Franklin Gothic Book"/>
                <a:ea typeface="Calibri"/>
                <a:cs typeface="Calibri"/>
              </a:rPr>
              <a:t> pretrained model on computer without CPU often took 4 hours per run</a:t>
            </a:r>
            <a:endParaRPr lang="en-US" sz="2000">
              <a:latin typeface="Franklin Gothic Book"/>
            </a:endParaRPr>
          </a:p>
          <a:p>
            <a:r>
              <a:rPr lang="en-US" sz="2400">
                <a:latin typeface="Franklin Gothic Book"/>
                <a:ea typeface="Calibri"/>
                <a:cs typeface="Calibri"/>
              </a:rPr>
              <a:t>Multilabel classification on uneven datasets is extremely complicated to solve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Through own trial-and-error and research papers, learned a lot about potential solutions</a:t>
            </a:r>
            <a:endParaRPr lang="en-US" sz="2000">
              <a:latin typeface="Franklin Gothic Book"/>
            </a:endParaRPr>
          </a:p>
          <a:p>
            <a:r>
              <a:rPr lang="en-US" sz="2400">
                <a:latin typeface="Franklin Gothic Book"/>
                <a:ea typeface="Calibri"/>
                <a:cs typeface="Calibri"/>
              </a:rPr>
              <a:t>Downloading model file saves GPU compute costs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For extensive analysis on predicted data, it is better to download the model and run it locally rather than use paid GPU compute</a:t>
            </a:r>
          </a:p>
          <a:p>
            <a:r>
              <a:rPr lang="en-US" sz="2400">
                <a:latin typeface="Franklin Gothic Book"/>
                <a:ea typeface="Calibri"/>
                <a:cs typeface="Calibri"/>
              </a:rPr>
              <a:t>Sentiment analysis needs humongous amounts of labeled data.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For emotions that fared poorly, data augmentation, additional data labeling, oversampling of minority class or </a:t>
            </a:r>
            <a:r>
              <a:rPr lang="en-US" sz="2000" err="1">
                <a:latin typeface="Franklin Gothic Book"/>
                <a:ea typeface="Calibri"/>
                <a:cs typeface="Calibri"/>
              </a:rPr>
              <a:t>undersampling</a:t>
            </a:r>
            <a:r>
              <a:rPr lang="en-US" sz="2000">
                <a:latin typeface="Franklin Gothic Book"/>
                <a:ea typeface="Calibri"/>
                <a:cs typeface="Calibri"/>
              </a:rPr>
              <a:t> of majority class was necessary.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Investing more time in data preparation and data labelling could possibly yield better results than algorithmic customizations</a:t>
            </a:r>
          </a:p>
          <a:p>
            <a:endParaRPr lang="en-US" sz="2000">
              <a:latin typeface="Franklin Gothic Book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777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5BF-633E-524C-9D81-79022947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6ABC-984E-2B49-A821-5296118D2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Demszky, Dorottya, Dana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Movshovitz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-Attias,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Jeongwoo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 Ko, Alan Cowen, Gaurav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Nemade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and Sujith Ravi. ‘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GoEmotions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: A Dataset of Fine-Grained Emotions’, 5 2020.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2"/>
              </a:rPr>
              <a:t>http://arxiv.org/abs/2005.00547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Sanh, Victor, Lysandre Debut, Julien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Chaumond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and Thomas Wolf. ‘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DistilBERT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a Distilled Version of BERT: Smaller, Faster, Cheaper and Lighter’, 2019.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3"/>
              </a:rPr>
              <a:t>https://github.com/huggingface/transformers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Abas, Ahmed R., Ibrahim </a:t>
            </a:r>
            <a:r>
              <a:rPr lang="en-US" sz="1400" dirty="0" err="1">
                <a:solidFill>
                  <a:srgbClr val="21262B"/>
                </a:solidFill>
                <a:latin typeface="Franklin Gothic Book"/>
                <a:cs typeface="Times New Roman"/>
              </a:rPr>
              <a:t>Elhenawy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Mahinda Zidan, and Mahmoud Othman. ‘Bert-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Cnn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: A Deep Learning Model for Detecting Emotions from Text’. </a:t>
            </a:r>
            <a:r>
              <a:rPr lang="en-US" sz="1400" i="1" dirty="0">
                <a:solidFill>
                  <a:srgbClr val="21262B"/>
                </a:solidFill>
                <a:latin typeface="Franklin Gothic Book"/>
                <a:cs typeface="Times New Roman"/>
              </a:rPr>
              <a:t>Computers, Materials and Continua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 71 (2022): 2943–61.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4"/>
              </a:rPr>
              <a:t>https://doi.org/10.32604/cmc.2022.021671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Guo, Yuan, and Hongmei Li. ‘Research on Sentiment Analysis of Online Course Evaluation Based on EN- BERT-CNN’. In </a:t>
            </a:r>
            <a:r>
              <a:rPr lang="en-US" sz="1400" i="1" dirty="0">
                <a:solidFill>
                  <a:srgbClr val="21262B"/>
                </a:solidFill>
                <a:latin typeface="Franklin Gothic Book"/>
                <a:cs typeface="Times New Roman"/>
              </a:rPr>
              <a:t>Proceedings of the 2024 8th International Conference on Electronic Information Technology and Computer Engineering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65–68. ACM, 10 2024.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5"/>
              </a:rPr>
              <a:t>https://doi.org/10.1145/3711129.3711142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Duong, Chi Thang, Remi Lebret, and Karl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Abererécole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 ‘Multimodal Classification for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Analysing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 Social Media’, 2017.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Tan, Kian Long, Chin Poo Lee, Kalaiarasi Sonai Muthu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Anbananthen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and Kian Ming Lim. ‘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RoBERTa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-LSTM: A Hybrid Model for Sentiment Analysis With Transformer and Recurrent Neural Network’. </a:t>
            </a:r>
            <a:r>
              <a:rPr lang="en-US" sz="1400" i="1" dirty="0">
                <a:solidFill>
                  <a:srgbClr val="21262B"/>
                </a:solidFill>
                <a:latin typeface="Franklin Gothic Book"/>
                <a:cs typeface="Times New Roman"/>
              </a:rPr>
              <a:t>IEEE Access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 10 (2022): 21517–25.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6"/>
              </a:rPr>
              <a:t>https://doi.org/10.1109/ACCESS.2022.3152828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Kokab, Sayyida Tabinda, Sohail Asghar, and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Shehneela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 Naz. ‘Transformer-Based Deep Learning Models for the Sentiment Analysis of Social Media Data’. </a:t>
            </a:r>
            <a:r>
              <a:rPr lang="en-US" sz="1400" i="1" dirty="0">
                <a:solidFill>
                  <a:srgbClr val="21262B"/>
                </a:solidFill>
                <a:latin typeface="Franklin Gothic Book"/>
                <a:cs typeface="Times New Roman"/>
              </a:rPr>
              <a:t>Array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 14 (7 2022).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7"/>
              </a:rPr>
              <a:t>https://doi.org/10.1016/j.array.2022.100157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Wang, Shuo, Yuqi Lu,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Ruijue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 Luo, </a:t>
            </a:r>
            <a:r>
              <a:rPr lang="en-US" sz="1400" err="1">
                <a:solidFill>
                  <a:srgbClr val="21262B"/>
                </a:solidFill>
                <a:latin typeface="Franklin Gothic Book"/>
                <a:cs typeface="Times New Roman"/>
              </a:rPr>
              <a:t>Boxuan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 Li, Yingjie Zhang, and Liang Xiao. ‘A BERT-Based Sentiment Analysis Model for Depressive Text’. In </a:t>
            </a:r>
            <a:r>
              <a:rPr lang="en-US" sz="1400" i="1" dirty="0">
                <a:solidFill>
                  <a:srgbClr val="21262B"/>
                </a:solidFill>
                <a:latin typeface="Franklin Gothic Book"/>
                <a:cs typeface="Times New Roman"/>
              </a:rPr>
              <a:t>Proceedings of the 2025 International Conference on Generative Artificial Intelligence and Digital Media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, 76–83. ACM, 3 2025.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8"/>
              </a:rPr>
              <a:t>https://doi.org/10.1145/3734921.3734934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pPr algn="just"/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Kim, Yoon. ‘Convolutional Neural Networks for Sentence Classification’, 8 2014. 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  <a:hlinkClick r:id="rId9"/>
              </a:rPr>
              <a:t>http://arxiv.org/abs/1408.5882</a:t>
            </a:r>
            <a:r>
              <a:rPr lang="en-US" sz="1400" dirty="0">
                <a:solidFill>
                  <a:srgbClr val="21262B"/>
                </a:solidFill>
                <a:latin typeface="Franklin Gothic Book"/>
                <a:cs typeface="Times New Roman"/>
              </a:rPr>
              <a:t>.</a:t>
            </a:r>
            <a:endParaRPr lang="en-US" sz="1400"/>
          </a:p>
          <a:p>
            <a:endParaRPr lang="en-US" sz="1400" dirty="0">
              <a:latin typeface="Franklin Gothic Boo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391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7E38-985E-D14B-185C-F14D5995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472B-AABE-7D6C-6AA4-685123A5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83B5-0547-8A94-A09F-4765D19A4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 sz="1400" dirty="0" err="1">
                <a:latin typeface="Franklin Gothic Book"/>
                <a:cs typeface="Times New Roman"/>
              </a:rPr>
              <a:t>GoEmotions</a:t>
            </a:r>
            <a:r>
              <a:rPr lang="en-US" sz="1400" dirty="0">
                <a:latin typeface="Franklin Gothic Book"/>
                <a:cs typeface="Times New Roman"/>
              </a:rPr>
              <a:t> data set: </a:t>
            </a:r>
            <a:r>
              <a:rPr lang="en-US" sz="1400" dirty="0">
                <a:latin typeface="Franklin Gothic Book"/>
                <a:cs typeface="Times New Roman"/>
                <a:hlinkClick r:id="rId2"/>
              </a:rPr>
              <a:t>https://www.kaggle.com/datasets/debarshichanda/goemotions</a:t>
            </a:r>
            <a:r>
              <a:rPr lang="en-US" sz="1400">
                <a:latin typeface="Franklin Gothic Book"/>
                <a:cs typeface="Times New Roman"/>
              </a:rPr>
              <a:t> Downloaded June 10, 2025</a:t>
            </a:r>
            <a:endParaRPr lang="en-US" sz="1400">
              <a:latin typeface="Franklin Gothic Book"/>
            </a:endParaRPr>
          </a:p>
          <a:p>
            <a:r>
              <a:rPr lang="en-US" sz="1400" err="1">
                <a:latin typeface="Franklin Gothic Book"/>
                <a:cs typeface="Times New Roman"/>
              </a:rPr>
              <a:t>GoEmotions</a:t>
            </a:r>
            <a:r>
              <a:rPr lang="en-US" sz="1400" dirty="0">
                <a:latin typeface="Franklin Gothic Book"/>
                <a:cs typeface="Times New Roman"/>
              </a:rPr>
              <a:t> source code: </a:t>
            </a:r>
            <a:r>
              <a:rPr lang="en-US" sz="1400" dirty="0">
                <a:solidFill>
                  <a:srgbClr val="0000FF"/>
                </a:solidFill>
                <a:latin typeface="Franklin Gothic Book"/>
                <a:cs typeface="Times New Roman"/>
                <a:hlinkClick r:id="rId3"/>
              </a:rPr>
              <a:t>https://github.com/google-research/google-research/tree/master/goemotions</a:t>
            </a:r>
            <a:r>
              <a:rPr lang="en-US" sz="1400">
                <a:latin typeface="Franklin Gothic Book"/>
                <a:cs typeface="Times New Roman"/>
              </a:rPr>
              <a:t> Downloaded June 10, 2025</a:t>
            </a:r>
          </a:p>
          <a:p>
            <a:r>
              <a:rPr lang="en-US" sz="1400" dirty="0" err="1">
                <a:latin typeface="Franklin Gothic Book"/>
                <a:cs typeface="Times New Roman"/>
              </a:rPr>
              <a:t>TextCNN</a:t>
            </a:r>
            <a:r>
              <a:rPr lang="en-US" sz="1400" dirty="0">
                <a:latin typeface="Franklin Gothic Book"/>
                <a:cs typeface="Times New Roman"/>
              </a:rPr>
              <a:t>: </a:t>
            </a:r>
            <a:r>
              <a:rPr lang="en-US" sz="1400" dirty="0">
                <a:latin typeface="Franklin Gothic Book"/>
                <a:cs typeface="Times New Roman"/>
                <a:hlinkClick r:id="rId4"/>
              </a:rPr>
              <a:t>https://github.com/delldu/TextCNN</a:t>
            </a:r>
            <a:r>
              <a:rPr lang="en-US" sz="1400" dirty="0">
                <a:latin typeface="Franklin Gothic Book"/>
                <a:cs typeface="Times New Roman"/>
              </a:rPr>
              <a:t> Downloaded July 11, 2025</a:t>
            </a:r>
          </a:p>
          <a:p>
            <a:r>
              <a:rPr lang="en-US" sz="1400" err="1">
                <a:latin typeface="Franklin Gothic Book"/>
                <a:cs typeface="Times New Roman"/>
              </a:rPr>
              <a:t>HuggingFace</a:t>
            </a:r>
            <a:r>
              <a:rPr lang="en-US" sz="1400" dirty="0">
                <a:latin typeface="Franklin Gothic Book"/>
                <a:cs typeface="Times New Roman"/>
              </a:rPr>
              <a:t> documentation: </a:t>
            </a:r>
            <a:r>
              <a:rPr lang="en-US" sz="1400" dirty="0">
                <a:latin typeface="Franklin Gothic Book"/>
                <a:cs typeface="Times New Roman"/>
                <a:hlinkClick r:id="rId5"/>
              </a:rPr>
              <a:t>https://huggingface.co/docs/transformers/en/model_doc/distilbert</a:t>
            </a:r>
            <a:endParaRPr lang="en-US" sz="1400" dirty="0">
              <a:latin typeface="Franklin Gothic Book"/>
              <a:cs typeface="Times New Roman"/>
            </a:endParaRPr>
          </a:p>
          <a:p>
            <a:r>
              <a:rPr lang="en-US" sz="1400" err="1">
                <a:latin typeface="Franklin Gothic Book"/>
                <a:cs typeface="Times New Roman"/>
              </a:rPr>
              <a:t>Keras</a:t>
            </a:r>
            <a:r>
              <a:rPr lang="en-US" sz="1400" dirty="0">
                <a:latin typeface="Franklin Gothic Book"/>
                <a:cs typeface="Times New Roman"/>
              </a:rPr>
              <a:t> documentation: </a:t>
            </a:r>
            <a:r>
              <a:rPr lang="en-US" sz="1400" dirty="0">
                <a:latin typeface="Franklin Gothic Book"/>
                <a:cs typeface="Times New Roman"/>
                <a:hlinkClick r:id="rId6"/>
              </a:rPr>
              <a:t>https://www.tensorflow.org/tutorials/estimator/keras_model_to_estimator</a:t>
            </a:r>
            <a:r>
              <a:rPr lang="en-US" sz="1400" dirty="0">
                <a:latin typeface="Franklin Gothic Book"/>
                <a:cs typeface="Times New Roman"/>
              </a:rPr>
              <a:t> </a:t>
            </a:r>
            <a:r>
              <a:rPr lang="en-US" sz="1400" dirty="0">
                <a:latin typeface="Franklin Gothic Book"/>
                <a:cs typeface="Times New Roman"/>
                <a:hlinkClick r:id="rId7"/>
              </a:rPr>
              <a:t>https://www.tensorflow.org/guide/migrate/migrating_estimator</a:t>
            </a:r>
            <a:endParaRPr lang="en-US" sz="1400" dirty="0">
              <a:latin typeface="Franklin Gothic Book"/>
              <a:cs typeface="Times New Roman"/>
            </a:endParaRPr>
          </a:p>
          <a:p>
            <a:r>
              <a:rPr lang="en-US" sz="1400" dirty="0">
                <a:latin typeface="Franklin Gothic Book"/>
                <a:cs typeface="Times New Roman"/>
              </a:rPr>
              <a:t>F1 Score in Machine Learning. 2025: </a:t>
            </a:r>
            <a:r>
              <a:rPr lang="en-US" sz="1400" dirty="0">
                <a:latin typeface="Franklin Gothic Book"/>
                <a:cs typeface="Times New Roman"/>
                <a:hlinkClick r:id="rId8"/>
              </a:rPr>
              <a:t>https://www.futurense.com/Uni-Blog/F1-Score-Machine-Learning</a:t>
            </a:r>
            <a:r>
              <a:rPr lang="en-US" sz="1400" dirty="0">
                <a:latin typeface="Franklin Gothic Book"/>
                <a:cs typeface="Times New Roman"/>
              </a:rPr>
              <a:t>.</a:t>
            </a:r>
          </a:p>
          <a:p>
            <a:r>
              <a:rPr lang="en-US" sz="1400" dirty="0">
                <a:latin typeface="Franklin Gothic Book"/>
                <a:cs typeface="Times New Roman"/>
              </a:rPr>
              <a:t>Classification Metrics Guide: </a:t>
            </a:r>
            <a:r>
              <a:rPr lang="en-US" sz="1400" dirty="0">
                <a:latin typeface="Franklin Gothic Book"/>
                <a:cs typeface="Times New Roman"/>
                <a:hlinkClick r:id="rId9"/>
              </a:rPr>
              <a:t>https://www.evidentlyai.com/classification-metrics/accuracy-precision-recall</a:t>
            </a:r>
            <a:endParaRPr lang="en-US" sz="1400">
              <a:latin typeface="Franklin Gothic Book"/>
              <a:cs typeface="Times New Roman"/>
            </a:endParaRPr>
          </a:p>
          <a:p>
            <a:r>
              <a:rPr lang="en-US" sz="1400" err="1">
                <a:latin typeface="Franklin Gothic Book"/>
                <a:cs typeface="Times New Roman"/>
              </a:rPr>
              <a:t>GoEmotions</a:t>
            </a:r>
            <a:r>
              <a:rPr lang="en-US" sz="1400" dirty="0">
                <a:latin typeface="Franklin Gothic Book"/>
                <a:cs typeface="Times New Roman"/>
              </a:rPr>
              <a:t> emotions via emojis: </a:t>
            </a:r>
            <a:r>
              <a:rPr lang="en-US" sz="1400" dirty="0">
                <a:latin typeface="Franklin Gothic Book"/>
                <a:cs typeface="Times New Roman"/>
                <a:hlinkClick r:id="rId10"/>
              </a:rPr>
              <a:t>https://neurohive.io/en/datasets/go-emotions-google-ai-dataset-for-sentiment-analysis/#:~:text=31%20October%202021,as%20improve%20customer%20support%20services</a:t>
            </a:r>
            <a:r>
              <a:rPr lang="en-US" sz="1400" dirty="0">
                <a:latin typeface="Franklin Gothic Book"/>
                <a:cs typeface="Times New Roman"/>
              </a:rPr>
              <a:t> </a:t>
            </a:r>
          </a:p>
          <a:p>
            <a:r>
              <a:rPr lang="en-US" sz="1400" dirty="0">
                <a:latin typeface="Franklin Gothic Book"/>
                <a:cs typeface="Times New Roman"/>
              </a:rPr>
              <a:t>Metrics for Sentiment Analysis: </a:t>
            </a:r>
            <a:r>
              <a:rPr lang="en-US" sz="1400" dirty="0">
                <a:latin typeface="Franklin Gothic Book"/>
                <a:cs typeface="Times New Roman"/>
                <a:hlinkClick r:id="rId11"/>
              </a:rPr>
              <a:t>https://www.getfocal.co/post/top-7-metrics-to-evaluate-sentiment-analysis-models</a:t>
            </a:r>
            <a:r>
              <a:rPr lang="en-US" sz="1400" dirty="0">
                <a:latin typeface="Franklin Gothic Book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8324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8C76-6722-5023-C840-DD0BBF573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Franklin Gothic Book"/>
              </a:rPr>
              <a:t>AI–570 – Group 12</a:t>
            </a:r>
            <a:endParaRPr lang="en-US"/>
          </a:p>
          <a:p>
            <a:pPr algn="ctr"/>
            <a:r>
              <a:rPr lang="en-US">
                <a:latin typeface="Franklin Gothic Book"/>
              </a:rPr>
              <a:t>Manas Ranjan Sahoo </a:t>
            </a:r>
          </a:p>
          <a:p>
            <a:pPr algn="ctr"/>
            <a:r>
              <a:rPr lang="en-US">
                <a:latin typeface="Franklin Gothic Book"/>
              </a:rPr>
              <a:t>Chelsea Salyards</a:t>
            </a:r>
          </a:p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5B6C-1DFE-2477-D273-54ED47D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algn="ctr"/>
            <a:r>
              <a:rPr lang="en-US">
                <a:latin typeface="Franklin Gothic Medium"/>
              </a:rPr>
              <a:t>Thank You 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7AA1-3598-0CDD-FDC2-95FBD8136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CEED-D02A-1CC4-4087-7D03C5E4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/>
              <a:t>Opportunity At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B4B67-8B8D-1A64-76BF-DF48AA695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359" y="1391478"/>
            <a:ext cx="7603489" cy="473798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err="1">
                <a:latin typeface="Franklin Gothic Book"/>
              </a:rPr>
              <a:t>GoEmotions</a:t>
            </a:r>
            <a:r>
              <a:rPr lang="en-US">
                <a:latin typeface="Franklin Gothic Book"/>
              </a:rPr>
              <a:t> is the largest human-annotated dataset of its kind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Made up of 211,225 entries from Reddit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Multiple raters rated 58,000 of these entries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Rated entries were used to train their original BERT model for sentiment analysis.</a:t>
            </a:r>
          </a:p>
          <a:p>
            <a:r>
              <a:rPr lang="en-US">
                <a:latin typeface="Franklin Gothic Book"/>
              </a:rPr>
              <a:t>Our objective – Improve the existing sentiment analysis model using a novel deep learning architecture</a:t>
            </a:r>
          </a:p>
        </p:txBody>
      </p:sp>
      <p:pic>
        <p:nvPicPr>
          <p:cNvPr id="4" name="Picture 3" descr="goemotions dataset google ai">
            <a:extLst>
              <a:ext uri="{FF2B5EF4-FFF2-40B4-BE49-F238E27FC236}">
                <a16:creationId xmlns:a16="http://schemas.microsoft.com/office/drawing/2014/main" id="{3D2EAB0A-8F79-7226-65F6-93B28D60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468" y="2094830"/>
            <a:ext cx="3656329" cy="125534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59B42-1FEE-8649-7748-8CDA2AADB46B}"/>
              </a:ext>
            </a:extLst>
          </p:cNvPr>
          <p:cNvSpPr txBox="1"/>
          <p:nvPr/>
        </p:nvSpPr>
        <p:spPr>
          <a:xfrm>
            <a:off x="9462386" y="3431599"/>
            <a:ext cx="16459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ranklin Gothic Book"/>
                <a:ea typeface="Calibri"/>
                <a:cs typeface="Calibri"/>
              </a:rPr>
              <a:t>Credit: </a:t>
            </a:r>
            <a:r>
              <a:rPr lang="en-US" sz="1200" dirty="0">
                <a:latin typeface="Franklin Gothic Book"/>
                <a:ea typeface="Calibri"/>
                <a:cs typeface="Calibri"/>
                <a:hlinkClick r:id="rId3"/>
              </a:rPr>
              <a:t>Neurohive.io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4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97A17-22FC-29B5-4774-A6E84E96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F935-0BBF-E995-E811-4EAF82DF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Overview of Solution / Contributions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EF46-F868-0CD1-9DFA-271D33F4C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359" y="1391478"/>
            <a:ext cx="10515599" cy="599565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>
                <a:latin typeface="Franklin Gothic Book"/>
              </a:rPr>
              <a:t>Creating a novel deep learning architecture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3C779-9E75-031F-33DF-608B96C3A49C}"/>
              </a:ext>
            </a:extLst>
          </p:cNvPr>
          <p:cNvSpPr txBox="1"/>
          <p:nvPr/>
        </p:nvSpPr>
        <p:spPr>
          <a:xfrm>
            <a:off x="853440" y="1899920"/>
            <a:ext cx="509016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u="sng">
                <a:latin typeface="Franklin Gothic Book"/>
                <a:ea typeface="Calibri"/>
                <a:cs typeface="Calibri"/>
              </a:rPr>
              <a:t>Prior Work (Google Research)</a:t>
            </a:r>
            <a:endParaRPr lang="en-US"/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Franklin Gothic Book"/>
                <a:ea typeface="Calibri"/>
                <a:cs typeface="Calibri"/>
              </a:rPr>
              <a:t>BERT – large transformer/encoder-based model widely used in natural language processing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8A731-58AE-E2BF-963E-2ED6210F33FB}"/>
              </a:ext>
            </a:extLst>
          </p:cNvPr>
          <p:cNvSpPr txBox="1"/>
          <p:nvPr/>
        </p:nvSpPr>
        <p:spPr>
          <a:xfrm>
            <a:off x="6106159" y="1899919"/>
            <a:ext cx="505968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u="sng">
                <a:latin typeface="Franklin Gothic Book"/>
                <a:ea typeface="Calibri"/>
                <a:cs typeface="Calibri"/>
              </a:rPr>
              <a:t>Our Modifications</a:t>
            </a:r>
            <a:endParaRPr lang="en-US"/>
          </a:p>
          <a:p>
            <a:pPr marL="342900" indent="-342900">
              <a:buFont typeface="Wingdings"/>
              <a:buChar char="Ø"/>
            </a:pPr>
            <a:r>
              <a:rPr lang="en-US" sz="2000">
                <a:latin typeface="Franklin Gothic Book"/>
                <a:ea typeface="Calibri"/>
                <a:cs typeface="Calibri"/>
              </a:rPr>
              <a:t>Upgrading the architecture to a hybrid multi-input single-output model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Use </a:t>
            </a:r>
            <a:r>
              <a:rPr lang="en-US" sz="2000" err="1">
                <a:latin typeface="Franklin Gothic Book"/>
                <a:ea typeface="Calibri"/>
                <a:cs typeface="Calibri"/>
              </a:rPr>
              <a:t>DistilBERT</a:t>
            </a:r>
            <a:r>
              <a:rPr lang="en-US" sz="2000">
                <a:latin typeface="Franklin Gothic Book"/>
                <a:ea typeface="Calibri"/>
                <a:cs typeface="Calibri"/>
              </a:rPr>
              <a:t> as an input replacing BERT for a faster equally-effective version to capture global and local patterns 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latin typeface="Franklin Gothic Book"/>
                <a:ea typeface="Calibri"/>
                <a:cs typeface="Calibri"/>
              </a:rPr>
              <a:t>Use </a:t>
            </a:r>
            <a:r>
              <a:rPr lang="en-US" sz="2000" err="1">
                <a:latin typeface="Franklin Gothic Book"/>
                <a:ea typeface="Calibri"/>
                <a:cs typeface="Calibri"/>
              </a:rPr>
              <a:t>TextCNN</a:t>
            </a:r>
            <a:r>
              <a:rPr lang="en-US" sz="2000">
                <a:latin typeface="Franklin Gothic Book"/>
                <a:ea typeface="Calibri"/>
                <a:cs typeface="Calibri"/>
              </a:rPr>
              <a:t> as another input using CNN with an added focus to capture local context through n-grams</a:t>
            </a:r>
          </a:p>
        </p:txBody>
      </p:sp>
      <p:pic>
        <p:nvPicPr>
          <p:cNvPr id="7" name="Picture 6" descr="Proposed Neural Network Structure">
            <a:extLst>
              <a:ext uri="{FF2B5EF4-FFF2-40B4-BE49-F238E27FC236}">
                <a16:creationId xmlns:a16="http://schemas.microsoft.com/office/drawing/2014/main" id="{0BB3923D-7D90-B4ED-B60E-78AFDB8F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795395"/>
            <a:ext cx="6024880" cy="2183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FB7FD-6275-7DB2-6A34-60FB8CBC63BC}"/>
              </a:ext>
            </a:extLst>
          </p:cNvPr>
          <p:cNvSpPr txBox="1"/>
          <p:nvPr/>
        </p:nvSpPr>
        <p:spPr>
          <a:xfrm>
            <a:off x="2001520" y="6085840"/>
            <a:ext cx="3820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Initial Draft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4155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995-1BB6-964B-8AFE-583FBD77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Architecture In Details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D0C851-152D-6D73-B5A5-953DD9238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47912"/>
            <a:ext cx="10515599" cy="4785485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Replacing BERT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BERT is a very large model, and our machines do not have the resources to run it effectively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To mitigate this, chose to migrate to smaller BERT variant, </a:t>
            </a:r>
            <a:r>
              <a:rPr lang="en-US" err="1">
                <a:latin typeface="Franklin Gothic Book"/>
              </a:rPr>
              <a:t>DistilBERT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40% smaller than BERT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60% faster in inference timing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Franklin Gothic Book"/>
              </a:rPr>
              <a:t>Still retains 97% of the F1-score of the normal BERT implementation </a:t>
            </a:r>
            <a:r>
              <a:rPr lang="en-US">
                <a:ea typeface="+mn-lt"/>
                <a:cs typeface="+mn-lt"/>
              </a:rPr>
              <a:t>(Sanh et al. 2019)</a:t>
            </a:r>
          </a:p>
          <a:p>
            <a:endParaRPr lang="en-US">
              <a:solidFill>
                <a:srgbClr val="000000"/>
              </a:solidFill>
              <a:latin typeface="Franklin Gothic Book"/>
              <a:cs typeface="Times New Roman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solidFill>
                <a:srgbClr val="000000"/>
              </a:solidFill>
              <a:latin typeface="Franklin Gothic Boo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417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C916C-75E2-4CA8-7DDD-2FB4F15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C12-9A79-DA0C-89C1-CD94B2EA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Architecture In Details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BD227-734E-7351-EE5A-2A8857E35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47912"/>
            <a:ext cx="10515599" cy="4785485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Adding a CNN input arm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Franklin Gothic Book"/>
              </a:rPr>
              <a:t>Various studies supported the idea of hybrid models (including BERT-CNN models having superior results to BERT only models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Abas et al.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Duong, Lebret, and </a:t>
            </a:r>
            <a:r>
              <a:rPr lang="en-US" err="1">
                <a:latin typeface="Franklin Gothic Book"/>
              </a:rPr>
              <a:t>Abererécole</a:t>
            </a:r>
            <a:r>
              <a:rPr lang="en-US">
                <a:latin typeface="Franklin Gothic Book"/>
              </a:rPr>
              <a:t>.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Gou, Lei.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Franklin Gothic Book"/>
              </a:rPr>
              <a:t>Chose </a:t>
            </a:r>
            <a:r>
              <a:rPr lang="en-US" err="1">
                <a:latin typeface="Franklin Gothic Book"/>
              </a:rPr>
              <a:t>TextCNN</a:t>
            </a:r>
            <a:r>
              <a:rPr lang="en-US">
                <a:latin typeface="Franklin Gothic Book"/>
              </a:rPr>
              <a:t> as basis for implementation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>
                <a:latin typeface="Franklin Gothic Book"/>
              </a:rPr>
              <a:t>CNN originally invented for computer vision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err="1">
                <a:latin typeface="Franklin Gothic Book"/>
              </a:rPr>
              <a:t>TextCNN</a:t>
            </a:r>
            <a:r>
              <a:rPr lang="en-US">
                <a:latin typeface="Franklin Gothic Book"/>
              </a:rPr>
              <a:t> is a variant that was designed </a:t>
            </a:r>
            <a:r>
              <a:rPr lang="en-US">
                <a:latin typeface="Franklin Gothic Book"/>
                <a:ea typeface="+mn-lt"/>
                <a:cs typeface="+mn-lt"/>
              </a:rPr>
              <a:t>for use with text</a:t>
            </a:r>
            <a:endParaRPr lang="en-US">
              <a:latin typeface="Franklin Gothic Book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latin typeface="Franklin Gothic Book"/>
              <a:cs typeface="Times New Roman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solidFill>
                <a:srgbClr val="000000"/>
              </a:solidFill>
              <a:latin typeface="Franklin Gothic Boo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740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917F-2F0C-2522-911A-7F8EBD97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7ED-404D-8F4E-0313-639C8D0E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/>
              <a:t>Architecture In 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55077-2B93-09E3-A975-33DAD87A6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5162549" cy="478548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Franklin Gothic Book"/>
              </a:rPr>
              <a:t>Interpreting the 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latin typeface="Franklin Gothic Book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Franklin Gothic Book"/>
              </a:rPr>
              <a:t>The output is a multilabel indicator matrix</a:t>
            </a:r>
            <a:endParaRPr lang="en-US">
              <a:latin typeface="Franklin Gothic Book"/>
              <a:ea typeface="Calibri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latin typeface="Franklin Gothic Book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Franklin Gothic Book"/>
              </a:rPr>
              <a:t>Predicts one or many of the 28 emotions  (27 emotions + neutral) as an outcome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Franklin Gothic Book"/>
            </a:endParaRPr>
          </a:p>
          <a:p>
            <a:endParaRPr lang="en-US" sz="3200"/>
          </a:p>
          <a:p>
            <a:pPr lvl="2">
              <a:buFont typeface="Wingdings" panose="020B0604020202020204" pitchFamily="34" charset="0"/>
              <a:buChar char="§"/>
            </a:pPr>
            <a:endParaRPr lang="en-US" sz="2800"/>
          </a:p>
        </p:txBody>
      </p:sp>
      <p:pic>
        <p:nvPicPr>
          <p:cNvPr id="4" name="Picture 3" descr="goemotions dataset google ai">
            <a:extLst>
              <a:ext uri="{FF2B5EF4-FFF2-40B4-BE49-F238E27FC236}">
                <a16:creationId xmlns:a16="http://schemas.microsoft.com/office/drawing/2014/main" id="{CD2C525F-E328-04F7-E448-41ECEF8D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68" y="2086169"/>
            <a:ext cx="5843269" cy="200418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96E09-9CFA-2094-7D6A-431C0F7B7E04}"/>
              </a:ext>
            </a:extLst>
          </p:cNvPr>
          <p:cNvSpPr txBox="1"/>
          <p:nvPr/>
        </p:nvSpPr>
        <p:spPr>
          <a:xfrm>
            <a:off x="8204200" y="4175878"/>
            <a:ext cx="16459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Franklin Gothic Book"/>
                <a:ea typeface="Calibri"/>
                <a:cs typeface="Calibri"/>
              </a:rPr>
              <a:t>Credit: </a:t>
            </a:r>
            <a:r>
              <a:rPr lang="en-US" sz="1200" dirty="0">
                <a:latin typeface="Franklin Gothic Book"/>
                <a:ea typeface="Calibri"/>
                <a:cs typeface="Calibri"/>
                <a:hlinkClick r:id="rId3"/>
              </a:rPr>
              <a:t>Neurohive.io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1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83F9B-F496-B8E1-8E38-98D5B3B6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7D09-109E-5D2D-8E14-8D561DB6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solutions / 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386C-E8B2-FFD3-8B92-A071F48B0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Guo, Yuan and Li, Hongmei. "Research on Sentiment Analysis of Online Course Evaluation Based on EN-BERT-CNN"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Uses BERT-CNN hybrid model to learn sentiment from a dataset of online course reviews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Evaluates BERT-CNN versus other hybrid architectures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Recognizes strengths of BERT-CNN, but notes weakness to bad datasets</a:t>
            </a:r>
          </a:p>
          <a:p>
            <a:r>
              <a:rPr lang="en-US" sz="2400">
                <a:solidFill>
                  <a:srgbClr val="000000"/>
                </a:solidFill>
                <a:latin typeface="Franklin Gothic Book"/>
                <a:cs typeface="Times New Roman"/>
              </a:rPr>
              <a:t>Wang, et al. "A BERT-based sentiment analysis model for depressive text"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Evaluates using plain BERT for conducting sentiment analysis to identify depression in written text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latin typeface="Franklin Gothic Book"/>
                <a:cs typeface="Times New Roman"/>
              </a:rPr>
              <a:t>Acknowledges the issue of unbalanced data and utilizes data augmentation as a solution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rgbClr val="000000"/>
                </a:solidFill>
                <a:latin typeface="Franklin Gothic Book"/>
                <a:cs typeface="Times New Roman"/>
              </a:rPr>
              <a:t>Also acknowledges using weights as another solution, which was the methodology used in </a:t>
            </a:r>
            <a:r>
              <a:rPr lang="en-US" sz="1800" err="1">
                <a:solidFill>
                  <a:srgbClr val="000000"/>
                </a:solidFill>
                <a:latin typeface="Franklin Gothic Book"/>
                <a:cs typeface="Times New Roman"/>
              </a:rPr>
              <a:t>GoEmotions</a:t>
            </a:r>
            <a:endParaRPr lang="en-US" sz="1800">
              <a:solidFill>
                <a:srgbClr val="000000"/>
              </a:solidFill>
              <a:latin typeface="Franklin Gothic Book"/>
              <a:cs typeface="Times New Roman"/>
            </a:endParaRPr>
          </a:p>
          <a:p>
            <a:endParaRPr lang="en-US" sz="2400">
              <a:solidFill>
                <a:srgbClr val="0000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014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Understanding Human Emotions: The DistilBERT-CNN Way</vt:lpstr>
      <vt:lpstr>Why Fine-Grained Sentiment Analysis?</vt:lpstr>
      <vt:lpstr>Challenges in Emotion Recognition</vt:lpstr>
      <vt:lpstr>Opportunity At Hand</vt:lpstr>
      <vt:lpstr>Overview of Solution / Contributions</vt:lpstr>
      <vt:lpstr>Architecture In Details</vt:lpstr>
      <vt:lpstr>Architecture In Details</vt:lpstr>
      <vt:lpstr>Architecture In Details</vt:lpstr>
      <vt:lpstr>Related solutions / State of Art</vt:lpstr>
      <vt:lpstr>Related solutions / State of Art</vt:lpstr>
      <vt:lpstr>Problem and Challenges</vt:lpstr>
      <vt:lpstr>Problem and Challenges</vt:lpstr>
      <vt:lpstr>Data Collecting</vt:lpstr>
      <vt:lpstr>Data Preprocessing</vt:lpstr>
      <vt:lpstr>Data Preprocessing</vt:lpstr>
      <vt:lpstr>Data Preprocessing</vt:lpstr>
      <vt:lpstr>Data Preprocessing</vt:lpstr>
      <vt:lpstr>Custom Function Utilization</vt:lpstr>
      <vt:lpstr>Custom Function Utilization</vt:lpstr>
      <vt:lpstr>Methodology</vt:lpstr>
      <vt:lpstr>Methodology</vt:lpstr>
      <vt:lpstr>Methodology</vt:lpstr>
      <vt:lpstr>Methodology</vt:lpstr>
      <vt:lpstr>Network Training – validation - testing </vt:lpstr>
      <vt:lpstr>Outcomes/Findings</vt:lpstr>
      <vt:lpstr>Outcomes/Findings</vt:lpstr>
      <vt:lpstr>Evaluations – Performance Comparison  </vt:lpstr>
      <vt:lpstr>Evaluations – Performance Comparison  </vt:lpstr>
      <vt:lpstr>Demo !</vt:lpstr>
      <vt:lpstr>Lessons learned and Perspectives </vt:lpstr>
      <vt:lpstr>Lessons learned and Perspectives </vt:lpstr>
      <vt:lpstr>Bibliographical References</vt:lpstr>
      <vt:lpstr>Bibliographical References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revision>180</cp:revision>
  <dcterms:created xsi:type="dcterms:W3CDTF">2018-11-27T04:22:11Z</dcterms:created>
  <dcterms:modified xsi:type="dcterms:W3CDTF">2025-08-16T10:02:22Z</dcterms:modified>
</cp:coreProperties>
</file>